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2" r:id="rId12"/>
    <p:sldId id="270" r:id="rId13"/>
    <p:sldId id="275" r:id="rId14"/>
    <p:sldId id="273" r:id="rId15"/>
    <p:sldId id="274" r:id="rId16"/>
    <p:sldId id="258" r:id="rId17"/>
    <p:sldId id="271" r:id="rId18"/>
    <p:sldId id="257" r:id="rId19"/>
  </p:sldIdLst>
  <p:sldSz cx="9144000" cy="5143500" type="screen16x9"/>
  <p:notesSz cx="6858000" cy="9144000"/>
  <p:defaultTextStyle>
    <a:defPPr>
      <a:defRPr lang="ru-RU"/>
    </a:defPPr>
    <a:lvl1pPr marL="0" algn="l" defTabSz="81635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79" algn="l" defTabSz="81635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358" algn="l" defTabSz="81635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537" algn="l" defTabSz="81635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716" algn="l" defTabSz="81635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895" algn="l" defTabSz="81635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9074" algn="l" defTabSz="81635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7253" algn="l" defTabSz="81635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432" algn="l" defTabSz="81635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B3A"/>
    <a:srgbClr val="006666"/>
    <a:srgbClr val="336600"/>
    <a:srgbClr val="006600"/>
    <a:srgbClr val="5C00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624" y="-17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F94D38-1BB4-4EC9-BED1-1B3D3F64F5B5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D92F92DC-DE3F-447B-88D4-F7928B0934F9}">
      <dgm:prSet phldrT="[Текст]"/>
      <dgm:spPr>
        <a:solidFill>
          <a:srgbClr val="B4DE86"/>
        </a:solidFill>
        <a:ln>
          <a:solidFill>
            <a:srgbClr val="008000"/>
          </a:solidFill>
        </a:ln>
      </dgm:spPr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6A069583-1D50-46A7-8471-DBB3957CE3B5}" type="parTrans" cxnId="{5C4490F7-0C62-4086-905D-AB209AAE3C3A}">
      <dgm:prSet/>
      <dgm:spPr/>
      <dgm:t>
        <a:bodyPr/>
        <a:lstStyle/>
        <a:p>
          <a:endParaRPr lang="ru-RU"/>
        </a:p>
      </dgm:t>
    </dgm:pt>
    <dgm:pt modelId="{2639C618-AB41-46CB-AF88-CBE641E1613D}" type="sibTrans" cxnId="{5C4490F7-0C62-4086-905D-AB209AAE3C3A}">
      <dgm:prSet/>
      <dgm:spPr/>
      <dgm:t>
        <a:bodyPr/>
        <a:lstStyle/>
        <a:p>
          <a:endParaRPr lang="ru-RU"/>
        </a:p>
      </dgm:t>
    </dgm:pt>
    <dgm:pt modelId="{C6E8D8FC-A304-4505-836F-3B91F583C986}">
      <dgm:prSet phldrT="[Текст]"/>
      <dgm:spPr>
        <a:solidFill>
          <a:srgbClr val="B4DE86"/>
        </a:solidFill>
        <a:ln>
          <a:solidFill>
            <a:srgbClr val="008000"/>
          </a:solidFill>
        </a:ln>
      </dgm:spPr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33341662-E6E6-444D-BF13-739A33C10929}" type="parTrans" cxnId="{F5641F8E-1286-48B1-8A2D-7B7C4AF710DC}">
      <dgm:prSet/>
      <dgm:spPr/>
      <dgm:t>
        <a:bodyPr/>
        <a:lstStyle/>
        <a:p>
          <a:endParaRPr lang="ru-RU"/>
        </a:p>
      </dgm:t>
    </dgm:pt>
    <dgm:pt modelId="{FAAD1954-423D-42BC-8FE8-BB1E347F1839}" type="sibTrans" cxnId="{F5641F8E-1286-48B1-8A2D-7B7C4AF710DC}">
      <dgm:prSet/>
      <dgm:spPr/>
      <dgm:t>
        <a:bodyPr/>
        <a:lstStyle/>
        <a:p>
          <a:endParaRPr lang="ru-RU"/>
        </a:p>
      </dgm:t>
    </dgm:pt>
    <dgm:pt modelId="{C70855A9-357A-4C44-BFA1-6D3AE5695362}">
      <dgm:prSet phldrT="[Текст]"/>
      <dgm:spPr>
        <a:solidFill>
          <a:srgbClr val="B4DE86"/>
        </a:solidFill>
        <a:ln>
          <a:solidFill>
            <a:srgbClr val="008000"/>
          </a:solidFill>
        </a:ln>
      </dgm:spPr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093C9ED8-60D2-41CF-B4FC-FF2981B6CC74}" type="parTrans" cxnId="{966401B9-2577-4429-A79D-6D30DDB660CF}">
      <dgm:prSet/>
      <dgm:spPr/>
      <dgm:t>
        <a:bodyPr/>
        <a:lstStyle/>
        <a:p>
          <a:endParaRPr lang="ru-RU"/>
        </a:p>
      </dgm:t>
    </dgm:pt>
    <dgm:pt modelId="{605A9D1C-07AD-4C1A-A329-1B27CE6077FC}" type="sibTrans" cxnId="{966401B9-2577-4429-A79D-6D30DDB660CF}">
      <dgm:prSet/>
      <dgm:spPr/>
      <dgm:t>
        <a:bodyPr/>
        <a:lstStyle/>
        <a:p>
          <a:endParaRPr lang="ru-RU"/>
        </a:p>
      </dgm:t>
    </dgm:pt>
    <dgm:pt modelId="{70A71694-48CF-47BD-A402-CE5568930A7C}" type="pres">
      <dgm:prSet presAssocID="{59F94D38-1BB4-4EC9-BED1-1B3D3F64F5B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FB387FF-4C53-4506-9250-C864C4C35E59}" type="pres">
      <dgm:prSet presAssocID="{D92F92DC-DE3F-447B-88D4-F7928B0934F9}" presName="gear1" presStyleLbl="node1" presStyleIdx="0" presStyleCnt="3" custLinFactNeighborX="-10390" custLinFactNeighborY="-389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5F6AE7-552C-4022-8024-D1E822D30A3A}" type="pres">
      <dgm:prSet presAssocID="{D92F92DC-DE3F-447B-88D4-F7928B0934F9}" presName="gear1srcNode" presStyleLbl="node1" presStyleIdx="0" presStyleCnt="3"/>
      <dgm:spPr/>
      <dgm:t>
        <a:bodyPr/>
        <a:lstStyle/>
        <a:p>
          <a:endParaRPr lang="ru-RU"/>
        </a:p>
      </dgm:t>
    </dgm:pt>
    <dgm:pt modelId="{C4DA82D8-C3EE-47AF-B8BC-02D87E19D36F}" type="pres">
      <dgm:prSet presAssocID="{D92F92DC-DE3F-447B-88D4-F7928B0934F9}" presName="gear1dstNode" presStyleLbl="node1" presStyleIdx="0" presStyleCnt="3"/>
      <dgm:spPr/>
      <dgm:t>
        <a:bodyPr/>
        <a:lstStyle/>
        <a:p>
          <a:endParaRPr lang="ru-RU"/>
        </a:p>
      </dgm:t>
    </dgm:pt>
    <dgm:pt modelId="{2315A6B0-2910-4F9B-9BB6-31A14A3E0664}" type="pres">
      <dgm:prSet presAssocID="{C6E8D8FC-A304-4505-836F-3B91F583C986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93BFF9-28D7-4DE6-A5D0-67A4ED5B943F}" type="pres">
      <dgm:prSet presAssocID="{C6E8D8FC-A304-4505-836F-3B91F583C986}" presName="gear2srcNode" presStyleLbl="node1" presStyleIdx="1" presStyleCnt="3"/>
      <dgm:spPr/>
      <dgm:t>
        <a:bodyPr/>
        <a:lstStyle/>
        <a:p>
          <a:endParaRPr lang="ru-RU"/>
        </a:p>
      </dgm:t>
    </dgm:pt>
    <dgm:pt modelId="{D6C9CEC0-BF22-4EA1-810C-919BCFACD25C}" type="pres">
      <dgm:prSet presAssocID="{C6E8D8FC-A304-4505-836F-3B91F583C986}" presName="gear2dstNode" presStyleLbl="node1" presStyleIdx="1" presStyleCnt="3"/>
      <dgm:spPr/>
      <dgm:t>
        <a:bodyPr/>
        <a:lstStyle/>
        <a:p>
          <a:endParaRPr lang="ru-RU"/>
        </a:p>
      </dgm:t>
    </dgm:pt>
    <dgm:pt modelId="{7934A469-5D3C-4734-B967-86EB7E454AA2}" type="pres">
      <dgm:prSet presAssocID="{C70855A9-357A-4C44-BFA1-6D3AE5695362}" presName="gear3" presStyleLbl="node1" presStyleIdx="2" presStyleCnt="3"/>
      <dgm:spPr/>
      <dgm:t>
        <a:bodyPr/>
        <a:lstStyle/>
        <a:p>
          <a:endParaRPr lang="ru-RU"/>
        </a:p>
      </dgm:t>
    </dgm:pt>
    <dgm:pt modelId="{54393557-F529-4F4D-BA88-3536D92C068A}" type="pres">
      <dgm:prSet presAssocID="{C70855A9-357A-4C44-BFA1-6D3AE5695362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B5B8BD-11DC-4799-8CDC-D64A0AF86B06}" type="pres">
      <dgm:prSet presAssocID="{C70855A9-357A-4C44-BFA1-6D3AE5695362}" presName="gear3srcNode" presStyleLbl="node1" presStyleIdx="2" presStyleCnt="3"/>
      <dgm:spPr/>
      <dgm:t>
        <a:bodyPr/>
        <a:lstStyle/>
        <a:p>
          <a:endParaRPr lang="ru-RU"/>
        </a:p>
      </dgm:t>
    </dgm:pt>
    <dgm:pt modelId="{16B38D15-B908-48D4-A7EE-FF4ABD148E51}" type="pres">
      <dgm:prSet presAssocID="{C70855A9-357A-4C44-BFA1-6D3AE5695362}" presName="gear3dstNode" presStyleLbl="node1" presStyleIdx="2" presStyleCnt="3"/>
      <dgm:spPr/>
      <dgm:t>
        <a:bodyPr/>
        <a:lstStyle/>
        <a:p>
          <a:endParaRPr lang="ru-RU"/>
        </a:p>
      </dgm:t>
    </dgm:pt>
    <dgm:pt modelId="{1CBDA045-B2E5-4D4D-BC39-3CD022C1F0F5}" type="pres">
      <dgm:prSet presAssocID="{2639C618-AB41-46CB-AF88-CBE641E1613D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DFE4E3CC-F314-4E65-B5FB-0438BF172949}" type="pres">
      <dgm:prSet presAssocID="{FAAD1954-423D-42BC-8FE8-BB1E347F1839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48D281B5-7E2E-4AAF-B2CE-9BB665CBB2E3}" type="pres">
      <dgm:prSet presAssocID="{605A9D1C-07AD-4C1A-A329-1B27CE6077FC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E1FF4CA0-83EE-4FC3-BAA1-E0E6EB2E9280}" type="presOf" srcId="{2639C618-AB41-46CB-AF88-CBE641E1613D}" destId="{1CBDA045-B2E5-4D4D-BC39-3CD022C1F0F5}" srcOrd="0" destOrd="0" presId="urn:microsoft.com/office/officeart/2005/8/layout/gear1"/>
    <dgm:cxn modelId="{80076224-7D15-4FE9-8638-A2F029567646}" type="presOf" srcId="{D92F92DC-DE3F-447B-88D4-F7928B0934F9}" destId="{285F6AE7-552C-4022-8024-D1E822D30A3A}" srcOrd="1" destOrd="0" presId="urn:microsoft.com/office/officeart/2005/8/layout/gear1"/>
    <dgm:cxn modelId="{DE3F15C5-4391-4B89-84FC-AA38F3F6C932}" type="presOf" srcId="{C6E8D8FC-A304-4505-836F-3B91F583C986}" destId="{6393BFF9-28D7-4DE6-A5D0-67A4ED5B943F}" srcOrd="1" destOrd="0" presId="urn:microsoft.com/office/officeart/2005/8/layout/gear1"/>
    <dgm:cxn modelId="{04B9DDAE-5C62-457D-8806-5B3518C1CD33}" type="presOf" srcId="{C70855A9-357A-4C44-BFA1-6D3AE5695362}" destId="{54393557-F529-4F4D-BA88-3536D92C068A}" srcOrd="1" destOrd="0" presId="urn:microsoft.com/office/officeart/2005/8/layout/gear1"/>
    <dgm:cxn modelId="{5C4490F7-0C62-4086-905D-AB209AAE3C3A}" srcId="{59F94D38-1BB4-4EC9-BED1-1B3D3F64F5B5}" destId="{D92F92DC-DE3F-447B-88D4-F7928B0934F9}" srcOrd="0" destOrd="0" parTransId="{6A069583-1D50-46A7-8471-DBB3957CE3B5}" sibTransId="{2639C618-AB41-46CB-AF88-CBE641E1613D}"/>
    <dgm:cxn modelId="{C8EB1B26-7FF5-4F62-A531-104E7604F106}" type="presOf" srcId="{C70855A9-357A-4C44-BFA1-6D3AE5695362}" destId="{7934A469-5D3C-4734-B967-86EB7E454AA2}" srcOrd="0" destOrd="0" presId="urn:microsoft.com/office/officeart/2005/8/layout/gear1"/>
    <dgm:cxn modelId="{55907C6B-4861-41E9-9194-17C4E40A8B14}" type="presOf" srcId="{59F94D38-1BB4-4EC9-BED1-1B3D3F64F5B5}" destId="{70A71694-48CF-47BD-A402-CE5568930A7C}" srcOrd="0" destOrd="0" presId="urn:microsoft.com/office/officeart/2005/8/layout/gear1"/>
    <dgm:cxn modelId="{210AA912-FDC9-468F-A958-A7127C10C0A5}" type="presOf" srcId="{C70855A9-357A-4C44-BFA1-6D3AE5695362}" destId="{89B5B8BD-11DC-4799-8CDC-D64A0AF86B06}" srcOrd="2" destOrd="0" presId="urn:microsoft.com/office/officeart/2005/8/layout/gear1"/>
    <dgm:cxn modelId="{0A93A0AE-444E-4E81-AA8C-603851B41A31}" type="presOf" srcId="{D92F92DC-DE3F-447B-88D4-F7928B0934F9}" destId="{C4DA82D8-C3EE-47AF-B8BC-02D87E19D36F}" srcOrd="2" destOrd="0" presId="urn:microsoft.com/office/officeart/2005/8/layout/gear1"/>
    <dgm:cxn modelId="{1899755D-7587-46EC-9D26-2D4D4098DD34}" type="presOf" srcId="{D92F92DC-DE3F-447B-88D4-F7928B0934F9}" destId="{BFB387FF-4C53-4506-9250-C864C4C35E59}" srcOrd="0" destOrd="0" presId="urn:microsoft.com/office/officeart/2005/8/layout/gear1"/>
    <dgm:cxn modelId="{F5641F8E-1286-48B1-8A2D-7B7C4AF710DC}" srcId="{59F94D38-1BB4-4EC9-BED1-1B3D3F64F5B5}" destId="{C6E8D8FC-A304-4505-836F-3B91F583C986}" srcOrd="1" destOrd="0" parTransId="{33341662-E6E6-444D-BF13-739A33C10929}" sibTransId="{FAAD1954-423D-42BC-8FE8-BB1E347F1839}"/>
    <dgm:cxn modelId="{966401B9-2577-4429-A79D-6D30DDB660CF}" srcId="{59F94D38-1BB4-4EC9-BED1-1B3D3F64F5B5}" destId="{C70855A9-357A-4C44-BFA1-6D3AE5695362}" srcOrd="2" destOrd="0" parTransId="{093C9ED8-60D2-41CF-B4FC-FF2981B6CC74}" sibTransId="{605A9D1C-07AD-4C1A-A329-1B27CE6077FC}"/>
    <dgm:cxn modelId="{80969ED5-D8EB-4AEE-933A-BCE5056AAC7C}" type="presOf" srcId="{C6E8D8FC-A304-4505-836F-3B91F583C986}" destId="{D6C9CEC0-BF22-4EA1-810C-919BCFACD25C}" srcOrd="2" destOrd="0" presId="urn:microsoft.com/office/officeart/2005/8/layout/gear1"/>
    <dgm:cxn modelId="{19C225B0-5033-44D6-B7D8-2F9407DD59BA}" type="presOf" srcId="{C70855A9-357A-4C44-BFA1-6D3AE5695362}" destId="{16B38D15-B908-48D4-A7EE-FF4ABD148E51}" srcOrd="3" destOrd="0" presId="urn:microsoft.com/office/officeart/2005/8/layout/gear1"/>
    <dgm:cxn modelId="{755D0836-CF01-4C5A-AD06-24959DBD02C2}" type="presOf" srcId="{605A9D1C-07AD-4C1A-A329-1B27CE6077FC}" destId="{48D281B5-7E2E-4AAF-B2CE-9BB665CBB2E3}" srcOrd="0" destOrd="0" presId="urn:microsoft.com/office/officeart/2005/8/layout/gear1"/>
    <dgm:cxn modelId="{4BFC5917-BFBE-4D87-AF6A-E4B0F5AC5906}" type="presOf" srcId="{FAAD1954-423D-42BC-8FE8-BB1E347F1839}" destId="{DFE4E3CC-F314-4E65-B5FB-0438BF172949}" srcOrd="0" destOrd="0" presId="urn:microsoft.com/office/officeart/2005/8/layout/gear1"/>
    <dgm:cxn modelId="{D79D1001-ADCB-4566-8887-D1D0ED9987EA}" type="presOf" srcId="{C6E8D8FC-A304-4505-836F-3B91F583C986}" destId="{2315A6B0-2910-4F9B-9BB6-31A14A3E0664}" srcOrd="0" destOrd="0" presId="urn:microsoft.com/office/officeart/2005/8/layout/gear1"/>
    <dgm:cxn modelId="{16876114-94C6-4185-B5F9-B4E9D689130A}" type="presParOf" srcId="{70A71694-48CF-47BD-A402-CE5568930A7C}" destId="{BFB387FF-4C53-4506-9250-C864C4C35E59}" srcOrd="0" destOrd="0" presId="urn:microsoft.com/office/officeart/2005/8/layout/gear1"/>
    <dgm:cxn modelId="{83BFF85E-9593-4B77-92E7-6EC34C0764AA}" type="presParOf" srcId="{70A71694-48CF-47BD-A402-CE5568930A7C}" destId="{285F6AE7-552C-4022-8024-D1E822D30A3A}" srcOrd="1" destOrd="0" presId="urn:microsoft.com/office/officeart/2005/8/layout/gear1"/>
    <dgm:cxn modelId="{E6F63E5E-3315-4CE5-AFD5-88D27370B0E9}" type="presParOf" srcId="{70A71694-48CF-47BD-A402-CE5568930A7C}" destId="{C4DA82D8-C3EE-47AF-B8BC-02D87E19D36F}" srcOrd="2" destOrd="0" presId="urn:microsoft.com/office/officeart/2005/8/layout/gear1"/>
    <dgm:cxn modelId="{2AA50D9D-D4FB-45FE-84C5-14ED3A02395F}" type="presParOf" srcId="{70A71694-48CF-47BD-A402-CE5568930A7C}" destId="{2315A6B0-2910-4F9B-9BB6-31A14A3E0664}" srcOrd="3" destOrd="0" presId="urn:microsoft.com/office/officeart/2005/8/layout/gear1"/>
    <dgm:cxn modelId="{00599C34-E0CD-44AB-A6D1-508A9B55B909}" type="presParOf" srcId="{70A71694-48CF-47BD-A402-CE5568930A7C}" destId="{6393BFF9-28D7-4DE6-A5D0-67A4ED5B943F}" srcOrd="4" destOrd="0" presId="urn:microsoft.com/office/officeart/2005/8/layout/gear1"/>
    <dgm:cxn modelId="{22DC74FF-CC75-48AB-862A-6FB7C00938ED}" type="presParOf" srcId="{70A71694-48CF-47BD-A402-CE5568930A7C}" destId="{D6C9CEC0-BF22-4EA1-810C-919BCFACD25C}" srcOrd="5" destOrd="0" presId="urn:microsoft.com/office/officeart/2005/8/layout/gear1"/>
    <dgm:cxn modelId="{FBA53A43-FE91-4F0F-8508-5BB8E17D820D}" type="presParOf" srcId="{70A71694-48CF-47BD-A402-CE5568930A7C}" destId="{7934A469-5D3C-4734-B967-86EB7E454AA2}" srcOrd="6" destOrd="0" presId="urn:microsoft.com/office/officeart/2005/8/layout/gear1"/>
    <dgm:cxn modelId="{B1BD2265-B223-4A19-A08C-290F699483CF}" type="presParOf" srcId="{70A71694-48CF-47BD-A402-CE5568930A7C}" destId="{54393557-F529-4F4D-BA88-3536D92C068A}" srcOrd="7" destOrd="0" presId="urn:microsoft.com/office/officeart/2005/8/layout/gear1"/>
    <dgm:cxn modelId="{C54244D4-34D9-4FEE-B5BC-37856C6BCEB8}" type="presParOf" srcId="{70A71694-48CF-47BD-A402-CE5568930A7C}" destId="{89B5B8BD-11DC-4799-8CDC-D64A0AF86B06}" srcOrd="8" destOrd="0" presId="urn:microsoft.com/office/officeart/2005/8/layout/gear1"/>
    <dgm:cxn modelId="{B8F68796-81C3-4770-BFEB-26C3F0BC07F3}" type="presParOf" srcId="{70A71694-48CF-47BD-A402-CE5568930A7C}" destId="{16B38D15-B908-48D4-A7EE-FF4ABD148E51}" srcOrd="9" destOrd="0" presId="urn:microsoft.com/office/officeart/2005/8/layout/gear1"/>
    <dgm:cxn modelId="{2C32BF00-E626-4663-898F-AD8400956269}" type="presParOf" srcId="{70A71694-48CF-47BD-A402-CE5568930A7C}" destId="{1CBDA045-B2E5-4D4D-BC39-3CD022C1F0F5}" srcOrd="10" destOrd="0" presId="urn:microsoft.com/office/officeart/2005/8/layout/gear1"/>
    <dgm:cxn modelId="{9ABCD2B7-E490-4892-BF0F-C96A7B655F7E}" type="presParOf" srcId="{70A71694-48CF-47BD-A402-CE5568930A7C}" destId="{DFE4E3CC-F314-4E65-B5FB-0438BF172949}" srcOrd="11" destOrd="0" presId="urn:microsoft.com/office/officeart/2005/8/layout/gear1"/>
    <dgm:cxn modelId="{AB65CB41-8731-49EC-B07F-FD81C5D0F9F3}" type="presParOf" srcId="{70A71694-48CF-47BD-A402-CE5568930A7C}" destId="{48D281B5-7E2E-4AAF-B2CE-9BB665CBB2E3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B387FF-4C53-4506-9250-C864C4C35E59}">
      <dsp:nvSpPr>
        <dsp:cNvPr id="0" name=""/>
        <dsp:cNvSpPr/>
      </dsp:nvSpPr>
      <dsp:spPr>
        <a:xfrm>
          <a:off x="626218" y="351944"/>
          <a:ext cx="451661" cy="451661"/>
        </a:xfrm>
        <a:prstGeom prst="gear9">
          <a:avLst/>
        </a:prstGeom>
        <a:solidFill>
          <a:srgbClr val="B4DE86"/>
        </a:solidFill>
        <a:ln w="25400" cap="flat" cmpd="sng" algn="ctr">
          <a:solidFill>
            <a:srgbClr val="008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 </a:t>
          </a:r>
          <a:endParaRPr lang="ru-RU" sz="900" kern="1200" dirty="0"/>
        </a:p>
      </dsp:txBody>
      <dsp:txXfrm>
        <a:off x="717022" y="457743"/>
        <a:ext cx="270053" cy="232164"/>
      </dsp:txXfrm>
    </dsp:sp>
    <dsp:sp modelId="{2315A6B0-2910-4F9B-9BB6-31A14A3E0664}">
      <dsp:nvSpPr>
        <dsp:cNvPr id="0" name=""/>
        <dsp:cNvSpPr/>
      </dsp:nvSpPr>
      <dsp:spPr>
        <a:xfrm>
          <a:off x="410361" y="262784"/>
          <a:ext cx="328480" cy="328480"/>
        </a:xfrm>
        <a:prstGeom prst="gear6">
          <a:avLst/>
        </a:prstGeom>
        <a:solidFill>
          <a:srgbClr val="B4DE86"/>
        </a:solidFill>
        <a:ln w="25400" cap="flat" cmpd="sng" algn="ctr">
          <a:solidFill>
            <a:srgbClr val="008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 </a:t>
          </a:r>
          <a:endParaRPr lang="ru-RU" sz="900" kern="1200" dirty="0"/>
        </a:p>
      </dsp:txBody>
      <dsp:txXfrm>
        <a:off x="493057" y="345980"/>
        <a:ext cx="163088" cy="162088"/>
      </dsp:txXfrm>
    </dsp:sp>
    <dsp:sp modelId="{7934A469-5D3C-4734-B967-86EB7E454AA2}">
      <dsp:nvSpPr>
        <dsp:cNvPr id="0" name=""/>
        <dsp:cNvSpPr/>
      </dsp:nvSpPr>
      <dsp:spPr>
        <a:xfrm rot="20700000">
          <a:off x="594344" y="36166"/>
          <a:ext cx="321844" cy="321844"/>
        </a:xfrm>
        <a:prstGeom prst="gear6">
          <a:avLst/>
        </a:prstGeom>
        <a:solidFill>
          <a:srgbClr val="B4DE86"/>
        </a:solidFill>
        <a:ln w="25400" cap="flat" cmpd="sng" algn="ctr">
          <a:solidFill>
            <a:srgbClr val="008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 </a:t>
          </a:r>
          <a:endParaRPr lang="ru-RU" sz="900" kern="1200" dirty="0"/>
        </a:p>
      </dsp:txBody>
      <dsp:txXfrm rot="-20700000">
        <a:off x="664934" y="106756"/>
        <a:ext cx="180664" cy="180664"/>
      </dsp:txXfrm>
    </dsp:sp>
    <dsp:sp modelId="{1CBDA045-B2E5-4D4D-BC39-3CD022C1F0F5}">
      <dsp:nvSpPr>
        <dsp:cNvPr id="0" name=""/>
        <dsp:cNvSpPr/>
      </dsp:nvSpPr>
      <dsp:spPr>
        <a:xfrm>
          <a:off x="610238" y="315196"/>
          <a:ext cx="578126" cy="578126"/>
        </a:xfrm>
        <a:prstGeom prst="circularArrow">
          <a:avLst>
            <a:gd name="adj1" fmla="val 4688"/>
            <a:gd name="adj2" fmla="val 299029"/>
            <a:gd name="adj3" fmla="val 2258657"/>
            <a:gd name="adj4" fmla="val 16618925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E4E3CC-F314-4E65-B5FB-0438BF172949}">
      <dsp:nvSpPr>
        <dsp:cNvPr id="0" name=""/>
        <dsp:cNvSpPr/>
      </dsp:nvSpPr>
      <dsp:spPr>
        <a:xfrm>
          <a:off x="352188" y="204580"/>
          <a:ext cx="420044" cy="42004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D281B5-7E2E-4AAF-B2CE-9BB665CBB2E3}">
      <dsp:nvSpPr>
        <dsp:cNvPr id="0" name=""/>
        <dsp:cNvSpPr/>
      </dsp:nvSpPr>
      <dsp:spPr>
        <a:xfrm>
          <a:off x="519898" y="-19853"/>
          <a:ext cx="452892" cy="45289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D2ECD-8956-4687-AD1E-96B30DBD23BB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0F7B2-482B-49BB-B345-C7ECF89F5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668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63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8179" algn="l" defTabSz="8163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6358" algn="l" defTabSz="8163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4537" algn="l" defTabSz="8163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2716" algn="l" defTabSz="8163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895" algn="l" defTabSz="8163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9074" algn="l" defTabSz="8163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253" algn="l" defTabSz="8163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432" algn="l" defTabSz="8163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737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745C6859-77AE-4C47-B53D-ED3698C08A1F}" type="slidenum">
              <a:rPr lang="ru-RU" smtClean="0">
                <a:solidFill>
                  <a:prstClr val="black"/>
                </a:solidFill>
              </a:rPr>
              <a:pPr eaLnBrk="1" hangingPunct="1"/>
              <a:t>13</a:t>
            </a:fld>
            <a:endParaRPr 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098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8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3EAA-E5F5-46CA-B843-45C4875DFF6E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C9CB-BF2B-4533-BA6E-C66CEBEAC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434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3EAA-E5F5-46CA-B843-45C4875DFF6E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C9CB-BF2B-4533-BA6E-C66CEBEAC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094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82116" y="288131"/>
            <a:ext cx="2879725" cy="614481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39763" y="288131"/>
            <a:ext cx="8489950" cy="614481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3EAA-E5F5-46CA-B843-45C4875DFF6E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C9CB-BF2B-4533-BA6E-C66CEBEAC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45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7903A-98C8-4D18-B9F0-B96AD873A012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29.12.2015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8BAF7-6826-4DBC-A964-8C5FACAB4463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524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65538-C682-4B7F-B68F-B12DBFAEE6F1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29.12.2015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92D30-021A-4F42-806C-F1223DB74D75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598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560D2-4A35-421B-B3E5-3E847D5B71D6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29.12.2015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ED6B7-2FA2-43B9-844A-B357D3831562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9247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67D1F-5DF3-4958-8614-F86421F4A407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29.12.2015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298D4-41DF-4A9F-B41E-C2442528949B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762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2C439-3498-4C5A-8FED-97DE33670158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29.12.2015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B7CEE-B4E5-4B82-8C3F-81ECCF2634B0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190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C9BAC-C32B-48E3-B419-34D5D0D58243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29.12.2015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1FDF3-64C4-4354-81D1-D96CC3DC6CBE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7219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9D1E1-3AF3-4100-93B5-BC1BE4954FDF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29.12.2015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99F6C-3FA4-4611-919E-0409108E86C8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072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A169D-F539-49BF-83D3-812969A93B94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29.12.2015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945A5-5076-4E30-9A83-D7DAD4F909B2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024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3EAA-E5F5-46CA-B843-45C4875DFF6E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C9CB-BF2B-4533-BA6E-C66CEBEAC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080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57619-4F5B-4E70-9CFB-088377461547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29.12.2015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9025C-91D8-4B0D-A696-AF0BDCBDD444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4116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DADFF-79A7-4050-A974-73254FE7A955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29.12.2015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5A021-40FB-4D4E-AA92-5783EC813CAC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2903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D2CF5-E097-449B-BA05-D78EEBD7EDA6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29.12.2015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1A509-E217-4DA3-881A-9DCAA92CB69E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590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53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71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89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907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25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43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3EAA-E5F5-46CA-B843-45C4875DFF6E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C9CB-BF2B-4533-BA6E-C66CEBEAC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043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39766" y="1679972"/>
            <a:ext cx="5684837" cy="47529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77000" y="1679972"/>
            <a:ext cx="5684838" cy="47529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3EAA-E5F5-46CA-B843-45C4875DFF6E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C9CB-BF2B-4533-BA6E-C66CEBEAC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2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179" indent="0">
              <a:buNone/>
              <a:defRPr sz="1800" b="1"/>
            </a:lvl2pPr>
            <a:lvl3pPr marL="816358" indent="0">
              <a:buNone/>
              <a:defRPr sz="1600" b="1"/>
            </a:lvl3pPr>
            <a:lvl4pPr marL="1224537" indent="0">
              <a:buNone/>
              <a:defRPr sz="1400" b="1"/>
            </a:lvl4pPr>
            <a:lvl5pPr marL="1632716" indent="0">
              <a:buNone/>
              <a:defRPr sz="1400" b="1"/>
            </a:lvl5pPr>
            <a:lvl6pPr marL="2040895" indent="0">
              <a:buNone/>
              <a:defRPr sz="1400" b="1"/>
            </a:lvl6pPr>
            <a:lvl7pPr marL="2449074" indent="0">
              <a:buNone/>
              <a:defRPr sz="1400" b="1"/>
            </a:lvl7pPr>
            <a:lvl8pPr marL="2857253" indent="0">
              <a:buNone/>
              <a:defRPr sz="1400" b="1"/>
            </a:lvl8pPr>
            <a:lvl9pPr marL="3265432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179" indent="0">
              <a:buNone/>
              <a:defRPr sz="1800" b="1"/>
            </a:lvl2pPr>
            <a:lvl3pPr marL="816358" indent="0">
              <a:buNone/>
              <a:defRPr sz="1600" b="1"/>
            </a:lvl3pPr>
            <a:lvl4pPr marL="1224537" indent="0">
              <a:buNone/>
              <a:defRPr sz="1400" b="1"/>
            </a:lvl4pPr>
            <a:lvl5pPr marL="1632716" indent="0">
              <a:buNone/>
              <a:defRPr sz="1400" b="1"/>
            </a:lvl5pPr>
            <a:lvl6pPr marL="2040895" indent="0">
              <a:buNone/>
              <a:defRPr sz="1400" b="1"/>
            </a:lvl6pPr>
            <a:lvl7pPr marL="2449074" indent="0">
              <a:buNone/>
              <a:defRPr sz="1400" b="1"/>
            </a:lvl7pPr>
            <a:lvl8pPr marL="2857253" indent="0">
              <a:buNone/>
              <a:defRPr sz="1400" b="1"/>
            </a:lvl8pPr>
            <a:lvl9pPr marL="3265432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3EAA-E5F5-46CA-B843-45C4875DFF6E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C9CB-BF2B-4533-BA6E-C66CEBEAC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70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3EAA-E5F5-46CA-B843-45C4875DFF6E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C9CB-BF2B-4533-BA6E-C66CEBEAC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702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3EAA-E5F5-46CA-B843-45C4875DFF6E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C9CB-BF2B-4533-BA6E-C66CEBEAC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342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79" indent="0">
              <a:buNone/>
              <a:defRPr sz="1100"/>
            </a:lvl2pPr>
            <a:lvl3pPr marL="816358" indent="0">
              <a:buNone/>
              <a:defRPr sz="900"/>
            </a:lvl3pPr>
            <a:lvl4pPr marL="1224537" indent="0">
              <a:buNone/>
              <a:defRPr sz="800"/>
            </a:lvl4pPr>
            <a:lvl5pPr marL="1632716" indent="0">
              <a:buNone/>
              <a:defRPr sz="800"/>
            </a:lvl5pPr>
            <a:lvl6pPr marL="2040895" indent="0">
              <a:buNone/>
              <a:defRPr sz="800"/>
            </a:lvl6pPr>
            <a:lvl7pPr marL="2449074" indent="0">
              <a:buNone/>
              <a:defRPr sz="800"/>
            </a:lvl7pPr>
            <a:lvl8pPr marL="2857253" indent="0">
              <a:buNone/>
              <a:defRPr sz="800"/>
            </a:lvl8pPr>
            <a:lvl9pPr marL="326543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3EAA-E5F5-46CA-B843-45C4875DFF6E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C9CB-BF2B-4533-BA6E-C66CEBEAC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941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179" indent="0">
              <a:buNone/>
              <a:defRPr sz="2500"/>
            </a:lvl2pPr>
            <a:lvl3pPr marL="816358" indent="0">
              <a:buNone/>
              <a:defRPr sz="2200"/>
            </a:lvl3pPr>
            <a:lvl4pPr marL="1224537" indent="0">
              <a:buNone/>
              <a:defRPr sz="1800"/>
            </a:lvl4pPr>
            <a:lvl5pPr marL="1632716" indent="0">
              <a:buNone/>
              <a:defRPr sz="1800"/>
            </a:lvl5pPr>
            <a:lvl6pPr marL="2040895" indent="0">
              <a:buNone/>
              <a:defRPr sz="1800"/>
            </a:lvl6pPr>
            <a:lvl7pPr marL="2449074" indent="0">
              <a:buNone/>
              <a:defRPr sz="1800"/>
            </a:lvl7pPr>
            <a:lvl8pPr marL="2857253" indent="0">
              <a:buNone/>
              <a:defRPr sz="1800"/>
            </a:lvl8pPr>
            <a:lvl9pPr marL="3265432" indent="0">
              <a:buNone/>
              <a:defRPr sz="1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79" indent="0">
              <a:buNone/>
              <a:defRPr sz="1100"/>
            </a:lvl2pPr>
            <a:lvl3pPr marL="816358" indent="0">
              <a:buNone/>
              <a:defRPr sz="900"/>
            </a:lvl3pPr>
            <a:lvl4pPr marL="1224537" indent="0">
              <a:buNone/>
              <a:defRPr sz="800"/>
            </a:lvl4pPr>
            <a:lvl5pPr marL="1632716" indent="0">
              <a:buNone/>
              <a:defRPr sz="800"/>
            </a:lvl5pPr>
            <a:lvl6pPr marL="2040895" indent="0">
              <a:buNone/>
              <a:defRPr sz="800"/>
            </a:lvl6pPr>
            <a:lvl7pPr marL="2449074" indent="0">
              <a:buNone/>
              <a:defRPr sz="800"/>
            </a:lvl7pPr>
            <a:lvl8pPr marL="2857253" indent="0">
              <a:buNone/>
              <a:defRPr sz="800"/>
            </a:lvl8pPr>
            <a:lvl9pPr marL="326543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3EAA-E5F5-46CA-B843-45C4875DFF6E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C9CB-BF2B-4533-BA6E-C66CEBEAC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58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81636" tIns="40818" rIns="81636" bIns="4081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81636" tIns="40818" rIns="81636" bIns="4081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81636" tIns="40818" rIns="81636" bIns="40818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C3EAA-E5F5-46CA-B843-45C4875DFF6E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81636" tIns="40818" rIns="81636" bIns="40818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81636" tIns="40818" rIns="81636" bIns="40818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C9CB-BF2B-4533-BA6E-C66CEBEAC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17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16358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6134" indent="-306134" algn="l" defTabSz="816358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63291" indent="-255112" algn="l" defTabSz="816358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0448" indent="-204090" algn="l" defTabSz="81635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627" indent="-204090" algn="l" defTabSz="816358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6806" indent="-204090" algn="l" defTabSz="816358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4985" indent="-204090" algn="l" defTabSz="81635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3164" indent="-204090" algn="l" defTabSz="81635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343" indent="-204090" algn="l" defTabSz="81635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522" indent="-204090" algn="l" defTabSz="81635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79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358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537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716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895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9074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253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432" algn="l" defTabSz="8163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A7A31394-86EE-43D9-A27A-4AA1918A26B2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 defTabSz="914400">
                <a:defRPr/>
              </a:pPr>
              <a:t>29.12.2015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49D198AD-BC01-4F75-898F-745CA18401B4}" type="slidenum">
              <a:rPr lang="ru-RU">
                <a:solidFill>
                  <a:srgbClr val="000000">
                    <a:tint val="75000"/>
                  </a:srgbClr>
                </a:solidFill>
              </a:rPr>
              <a:pPr defTabSz="914400"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431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g"/><Relationship Id="rId7" Type="http://schemas.openxmlformats.org/officeDocument/2006/relationships/image" Target="../media/image1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jpeg"/><Relationship Id="rId9" Type="http://schemas.openxmlformats.org/officeDocument/2006/relationships/image" Target="../media/image14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95487"/>
            <a:ext cx="8928992" cy="3672407"/>
          </a:xfrm>
          <a:solidFill>
            <a:schemeClr val="accent3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9600" b="1" dirty="0" smtClean="0"/>
              <a:t>Организация</a:t>
            </a:r>
            <a:r>
              <a:rPr lang="ru-RU" sz="5400" b="1" dirty="0" smtClean="0"/>
              <a:t> </a:t>
            </a:r>
            <a:br>
              <a:rPr lang="ru-RU" sz="5400" b="1" dirty="0" smtClean="0"/>
            </a:br>
            <a:r>
              <a:rPr lang="ru-RU" sz="5400" b="1" dirty="0" smtClean="0"/>
              <a:t>образовательного процесса</a:t>
            </a:r>
            <a:br>
              <a:rPr lang="ru-RU" sz="5400" b="1" dirty="0" smtClean="0"/>
            </a:br>
            <a:r>
              <a:rPr lang="ru-RU" sz="5400" b="1" dirty="0" smtClean="0"/>
              <a:t> </a:t>
            </a:r>
            <a:r>
              <a:rPr lang="ru-RU" sz="9600" b="1" dirty="0" smtClean="0"/>
              <a:t>в ПОО 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994771"/>
            <a:ext cx="6400800" cy="1025252"/>
          </a:xfrm>
        </p:spPr>
        <p:txBody>
          <a:bodyPr>
            <a:noAutofit/>
          </a:bodyPr>
          <a:lstStyle/>
          <a:p>
            <a:r>
              <a:rPr lang="ru-RU" sz="6000" dirty="0" err="1" smtClean="0">
                <a:solidFill>
                  <a:schemeClr val="tx1"/>
                </a:solidFill>
              </a:rPr>
              <a:t>Зачесова</a:t>
            </a:r>
            <a:r>
              <a:rPr lang="ru-RU" sz="6000" dirty="0" smtClean="0">
                <a:solidFill>
                  <a:schemeClr val="tx1"/>
                </a:solidFill>
              </a:rPr>
              <a:t> </a:t>
            </a:r>
            <a:r>
              <a:rPr lang="ru-RU" sz="6000" dirty="0" smtClean="0">
                <a:solidFill>
                  <a:schemeClr val="tx1"/>
                </a:solidFill>
              </a:rPr>
              <a:t>Елена В</a:t>
            </a:r>
            <a:r>
              <a:rPr lang="ru-RU" sz="6000" dirty="0" smtClean="0">
                <a:solidFill>
                  <a:schemeClr val="tx1"/>
                </a:solidFill>
              </a:rPr>
              <a:t>асильевна</a:t>
            </a:r>
            <a:r>
              <a:rPr lang="ru-RU" sz="6000" smtClean="0">
                <a:solidFill>
                  <a:schemeClr val="tx1"/>
                </a:solidFill>
              </a:rPr>
              <a:t>, Москва</a:t>
            </a:r>
            <a:endParaRPr lang="ru-RU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88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33338"/>
            <a:ext cx="9144000" cy="857250"/>
          </a:xfrm>
          <a:solidFill>
            <a:schemeClr val="accent3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8000" b="1" spc="-140" dirty="0">
                <a:solidFill>
                  <a:schemeClr val="bg1"/>
                </a:solidFill>
              </a:rPr>
              <a:t>Стандарты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1"/>
            <a:ext cx="9144000" cy="5357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79314" y="970633"/>
            <a:ext cx="576262" cy="2537222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1"/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4000" b="1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 sz="4400" dirty="0" smtClean="0">
                <a:solidFill>
                  <a:schemeClr val="bg1"/>
                </a:solidFill>
              </a:rPr>
              <a:t>ФГОС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827586" y="1006079"/>
            <a:ext cx="3540125" cy="557559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b" anchorCtr="1"/>
          <a:lstStyle/>
          <a:p>
            <a:pPr algn="ctr">
              <a:lnSpc>
                <a:spcPct val="70000"/>
              </a:lnSpc>
              <a:defRPr/>
            </a:pPr>
            <a:r>
              <a:rPr lang="ru-RU" sz="3200" b="1" cap="all" dirty="0">
                <a:solidFill>
                  <a:schemeClr val="bg1"/>
                </a:solidFill>
              </a:rPr>
              <a:t>Структура ООП</a:t>
            </a: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827586" y="1635646"/>
            <a:ext cx="3540125" cy="88252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b" anchorCtr="1"/>
          <a:lstStyle/>
          <a:p>
            <a:pPr algn="ctr">
              <a:lnSpc>
                <a:spcPct val="70000"/>
              </a:lnSpc>
            </a:pPr>
            <a:r>
              <a:rPr lang="ru-RU" sz="3200" b="1" cap="all" dirty="0">
                <a:solidFill>
                  <a:schemeClr val="bg1"/>
                </a:solidFill>
              </a:rPr>
              <a:t>Условия реализации ООП</a:t>
            </a: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827586" y="2594074"/>
            <a:ext cx="3540125" cy="84177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b" anchorCtr="1"/>
          <a:lstStyle/>
          <a:p>
            <a:pPr algn="ctr">
              <a:lnSpc>
                <a:spcPct val="70000"/>
              </a:lnSpc>
            </a:pPr>
            <a:r>
              <a:rPr lang="ru-RU" sz="3200" b="1" cap="all" dirty="0">
                <a:solidFill>
                  <a:schemeClr val="bg1"/>
                </a:solidFill>
              </a:rPr>
              <a:t>Результаты освоения ООП</a:t>
            </a: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179388" y="3520188"/>
            <a:ext cx="8856662" cy="157184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0000" tIns="46800" rIns="90000" bIns="468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E772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Сроки получения образования с учетом: </a:t>
            </a:r>
          </a:p>
          <a:p>
            <a:pPr marL="279400" indent="-2794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3E772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различных форм обучения, </a:t>
            </a:r>
          </a:p>
          <a:p>
            <a:pPr marL="279400" indent="-2794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3E772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образовательных технологий</a:t>
            </a:r>
          </a:p>
          <a:p>
            <a:pPr marL="279400" indent="-2794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3E772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особенностей отдельных категорий обучающихся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572000" y="970633"/>
            <a:ext cx="4464050" cy="25372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 anchorCtr="1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Для обучающихся </a:t>
            </a: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 ограниченными возможностями здоровья устанавливаются </a:t>
            </a: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особые ФГОС или </a:t>
            </a: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специальные требования в действующих ФГОС</a:t>
            </a:r>
          </a:p>
        </p:txBody>
      </p:sp>
    </p:spTree>
    <p:extLst>
      <p:ext uri="{BB962C8B-B14F-4D97-AF65-F5344CB8AC3E}">
        <p14:creationId xmlns:p14="http://schemas.microsoft.com/office/powerpoint/2010/main" val="66295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29749" y="1126033"/>
            <a:ext cx="6245149" cy="3931742"/>
          </a:xfrm>
          <a:prstGeom prst="roundRect">
            <a:avLst>
              <a:gd name="adj" fmla="val 4692"/>
            </a:avLst>
          </a:prstGeom>
          <a:solidFill>
            <a:srgbClr val="F94966">
              <a:alpha val="5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68580" tIns="34290" rIns="68580" bIns="34290"/>
          <a:lstStyle/>
          <a:p>
            <a:pPr algn="ctr">
              <a:lnSpc>
                <a:spcPct val="70000"/>
              </a:lnSpc>
            </a:pPr>
            <a:r>
              <a:rPr lang="ru-RU" sz="2400" b="1" dirty="0" smtClean="0">
                <a:solidFill>
                  <a:srgbClr val="C00000"/>
                </a:solidFill>
              </a:rPr>
              <a:t>ОСНОВНЫЕ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2421" y="1657351"/>
            <a:ext cx="6030098" cy="2371724"/>
          </a:xfrm>
          <a:prstGeom prst="rect">
            <a:avLst/>
          </a:prstGeom>
          <a:solidFill>
            <a:srgbClr val="00B050"/>
          </a:solidFill>
        </p:spPr>
        <p:txBody>
          <a:bodyPr lIns="68580" tIns="34290" rIns="68580" bIns="34290"/>
          <a:lstStyle/>
          <a:p>
            <a:pPr marL="192881" indent="-192881" algn="ctr">
              <a:lnSpc>
                <a:spcPts val="1125"/>
              </a:lnSpc>
              <a:defRPr/>
            </a:pPr>
            <a:r>
              <a:rPr lang="ru-RU" sz="1800" b="1" dirty="0">
                <a:solidFill>
                  <a:schemeClr val="bg1"/>
                </a:solidFill>
                <a:latin typeface="Arial Narrow" pitchFamily="34" charset="0"/>
              </a:rPr>
              <a:t>Основные профессиональные  </a:t>
            </a:r>
            <a:r>
              <a:rPr lang="ru-RU" sz="1800" b="1" dirty="0" smtClean="0">
                <a:solidFill>
                  <a:schemeClr val="bg1"/>
                </a:solidFill>
                <a:latin typeface="Arial Narrow" pitchFamily="34" charset="0"/>
              </a:rPr>
              <a:t>образовательные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302597" y="2693334"/>
            <a:ext cx="2863117" cy="1253414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noFill/>
          </a:ln>
        </p:spPr>
        <p:txBody>
          <a:bodyPr lIns="68580" tIns="34290" rIns="68580" bIns="34290"/>
          <a:lstStyle/>
          <a:p>
            <a:pPr marL="192881" indent="-192881" algn="ctr">
              <a:lnSpc>
                <a:spcPts val="1125"/>
              </a:lnSpc>
              <a:defRPr/>
            </a:pPr>
            <a:r>
              <a:rPr lang="ru-RU" sz="1500" b="1" dirty="0">
                <a:solidFill>
                  <a:schemeClr val="bg1"/>
                </a:solidFill>
                <a:latin typeface="Arial Narrow" pitchFamily="34" charset="0"/>
              </a:rPr>
              <a:t>Программы высшего образования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36524" y="1113534"/>
            <a:ext cx="2620981" cy="3944242"/>
          </a:xfrm>
          <a:prstGeom prst="roundRect">
            <a:avLst>
              <a:gd name="adj" fmla="val 5077"/>
            </a:avLst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8580" tIns="34290" rIns="68580" bIns="34290"/>
          <a:lstStyle/>
          <a:p>
            <a:pPr algn="ctr">
              <a:lnSpc>
                <a:spcPct val="70000"/>
              </a:lnSpc>
              <a:defRPr/>
            </a:pPr>
            <a:r>
              <a:rPr lang="ru-RU" sz="2400" b="1" spc="-150" dirty="0" smtClean="0">
                <a:solidFill>
                  <a:srgbClr val="5C0012"/>
                </a:solidFill>
              </a:rPr>
              <a:t>ДОПОЛНИТЕЛЬНЫЕ</a:t>
            </a:r>
            <a:endParaRPr lang="ru-RU" sz="1500" b="1" spc="-150" dirty="0">
              <a:solidFill>
                <a:srgbClr val="5C0012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555259" y="4141592"/>
            <a:ext cx="2409568" cy="850539"/>
          </a:xfrm>
          <a:prstGeom prst="rect">
            <a:avLst/>
          </a:prstGeom>
          <a:solidFill>
            <a:srgbClr val="0070C0"/>
          </a:solidFill>
          <a:ln w="38100">
            <a:noFill/>
          </a:ln>
        </p:spPr>
        <p:txBody>
          <a:bodyPr lIns="68580" tIns="34290" rIns="68580" bIns="34290"/>
          <a:lstStyle/>
          <a:p>
            <a:pPr marL="192881" indent="-192881" algn="ctr">
              <a:lnSpc>
                <a:spcPts val="1125"/>
              </a:lnSpc>
              <a:defRPr/>
            </a:pPr>
            <a:r>
              <a:rPr lang="ru-RU" b="1" dirty="0">
                <a:solidFill>
                  <a:schemeClr val="bg1"/>
                </a:solidFill>
                <a:latin typeface="Arial Narrow" pitchFamily="34" charset="0"/>
              </a:rPr>
              <a:t>Дополнительные </a:t>
            </a:r>
          </a:p>
          <a:p>
            <a:pPr marL="192881" indent="-192881" algn="ctr">
              <a:lnSpc>
                <a:spcPts val="1125"/>
              </a:lnSpc>
              <a:defRPr/>
            </a:pPr>
            <a:r>
              <a:rPr lang="ru-RU" b="1" dirty="0">
                <a:solidFill>
                  <a:schemeClr val="bg1"/>
                </a:solidFill>
                <a:latin typeface="Arial Narrow" pitchFamily="34" charset="0"/>
              </a:rPr>
              <a:t>общеобразовательные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22422" y="4109980"/>
            <a:ext cx="6030098" cy="882151"/>
          </a:xfrm>
          <a:prstGeom prst="rect">
            <a:avLst/>
          </a:prstGeom>
          <a:solidFill>
            <a:srgbClr val="0070C0"/>
          </a:solidFill>
        </p:spPr>
        <p:txBody>
          <a:bodyPr lIns="68580" tIns="34290" rIns="68580" bIns="34290"/>
          <a:lstStyle/>
          <a:p>
            <a:pPr marL="192881" indent="-192881" algn="ctr">
              <a:lnSpc>
                <a:spcPts val="1125"/>
              </a:lnSpc>
              <a:defRPr/>
            </a:pPr>
            <a:r>
              <a:rPr lang="ru-RU" sz="1800" b="1" dirty="0">
                <a:solidFill>
                  <a:schemeClr val="bg1"/>
                </a:solidFill>
                <a:latin typeface="Arial Narrow" pitchFamily="34" charset="0"/>
              </a:rPr>
              <a:t>Основные общеобразовательные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0135" y="1851662"/>
            <a:ext cx="5775576" cy="813315"/>
          </a:xfrm>
          <a:prstGeom prst="rect">
            <a:avLst/>
          </a:prstGeom>
          <a:solidFill>
            <a:srgbClr val="006666"/>
          </a:solidFill>
        </p:spPr>
        <p:txBody>
          <a:bodyPr lIns="68580" tIns="34290" rIns="68580" bIns="34290"/>
          <a:lstStyle/>
          <a:p>
            <a:pPr marL="192881" indent="-192881" algn="ctr">
              <a:lnSpc>
                <a:spcPts val="1125"/>
              </a:lnSpc>
              <a:defRPr/>
            </a:pPr>
            <a:r>
              <a:rPr lang="ru-RU" b="1" dirty="0">
                <a:solidFill>
                  <a:schemeClr val="bg1"/>
                </a:solidFill>
                <a:latin typeface="Arial Narrow" pitchFamily="34" charset="0"/>
              </a:rPr>
              <a:t>Программы профессионального обучения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0451" y="2049097"/>
            <a:ext cx="1883633" cy="31289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>
                <a:lumMod val="75000"/>
              </a:schemeClr>
            </a:solidFill>
          </a:ln>
        </p:spPr>
        <p:txBody>
          <a:bodyPr lIns="68580" tIns="34290" rIns="68580" bIns="34290" anchor="ctr" anchorCtr="1"/>
          <a:lstStyle/>
          <a:p>
            <a:pPr algn="ctr">
              <a:lnSpc>
                <a:spcPts val="788"/>
              </a:lnSpc>
              <a:defRPr/>
            </a:pPr>
            <a:r>
              <a:rPr lang="ru-RU" b="1" dirty="0">
                <a:solidFill>
                  <a:srgbClr val="006666"/>
                </a:solidFill>
              </a:rPr>
              <a:t>профессиональной подготовки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499610" y="2050388"/>
            <a:ext cx="1899487" cy="30718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>
                <a:lumMod val="75000"/>
              </a:schemeClr>
            </a:solidFill>
          </a:ln>
        </p:spPr>
        <p:txBody>
          <a:bodyPr lIns="68580" tIns="34290" rIns="68580" bIns="34290" anchor="ctr" anchorCtr="1"/>
          <a:lstStyle/>
          <a:p>
            <a:pPr algn="ctr">
              <a:lnSpc>
                <a:spcPts val="788"/>
              </a:lnSpc>
            </a:pPr>
            <a:r>
              <a:rPr lang="ru-RU" b="1" dirty="0">
                <a:solidFill>
                  <a:srgbClr val="006666"/>
                </a:solidFill>
              </a:rPr>
              <a:t>профессиональной переподготовки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514623" y="2063115"/>
            <a:ext cx="1560079" cy="30718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>
                <a:lumMod val="75000"/>
              </a:schemeClr>
            </a:solidFill>
          </a:ln>
        </p:spPr>
        <p:txBody>
          <a:bodyPr lIns="68580" tIns="34290" rIns="68580" bIns="34290" anchor="ctr" anchorCtr="1"/>
          <a:lstStyle/>
          <a:p>
            <a:pPr algn="ctr">
              <a:lnSpc>
                <a:spcPts val="788"/>
              </a:lnSpc>
            </a:pPr>
            <a:r>
              <a:rPr lang="ru-RU" b="1" dirty="0">
                <a:solidFill>
                  <a:srgbClr val="006666"/>
                </a:solidFill>
              </a:rPr>
              <a:t>повышения квалификации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00451" y="2370298"/>
            <a:ext cx="5574251" cy="22449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>
                <a:lumMod val="75000"/>
              </a:schemeClr>
            </a:solidFill>
          </a:ln>
        </p:spPr>
        <p:txBody>
          <a:bodyPr lIns="68580" tIns="34290" rIns="68580" bIns="34290" anchor="b"/>
          <a:lstStyle/>
          <a:p>
            <a:pPr algn="ctr">
              <a:lnSpc>
                <a:spcPts val="788"/>
              </a:lnSpc>
              <a:defRPr/>
            </a:pPr>
            <a:r>
              <a:rPr lang="ru-RU" sz="1800" b="1" dirty="0">
                <a:solidFill>
                  <a:srgbClr val="006666"/>
                </a:solidFill>
              </a:rPr>
              <a:t>рабочих и служащих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58250" y="4690778"/>
            <a:ext cx="1538288" cy="21985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lIns="68580" tIns="34290" rIns="68580" bIns="34290" anchor="ctr"/>
          <a:lstStyle/>
          <a:p>
            <a:pPr algn="ctr">
              <a:lnSpc>
                <a:spcPts val="788"/>
              </a:lnSpc>
              <a:defRPr/>
            </a:pPr>
            <a:r>
              <a:rPr lang="ru-RU" sz="1500" b="1" dirty="0">
                <a:solidFill>
                  <a:srgbClr val="3333FF"/>
                </a:solidFill>
              </a:rPr>
              <a:t>дошкольного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600454" y="4760953"/>
            <a:ext cx="1997869" cy="175022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lIns="68580" tIns="34290" rIns="68580" bIns="34290" anchor="ctr"/>
          <a:lstStyle/>
          <a:p>
            <a:pPr algn="ctr">
              <a:lnSpc>
                <a:spcPts val="788"/>
              </a:lnSpc>
            </a:pPr>
            <a:r>
              <a:rPr lang="ru-RU" sz="1500" b="1" dirty="0">
                <a:solidFill>
                  <a:srgbClr val="3333FF"/>
                </a:solidFill>
              </a:rPr>
              <a:t>начального общего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594692" y="4527133"/>
            <a:ext cx="1997869" cy="175022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lIns="68580" tIns="34290" rIns="68580" bIns="34290" anchor="ctr"/>
          <a:lstStyle/>
          <a:p>
            <a:pPr algn="ctr">
              <a:lnSpc>
                <a:spcPts val="788"/>
              </a:lnSpc>
            </a:pPr>
            <a:r>
              <a:rPr lang="ru-RU" sz="1500" b="1" dirty="0">
                <a:solidFill>
                  <a:srgbClr val="3333FF"/>
                </a:solidFill>
              </a:rPr>
              <a:t>основного общего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600454" y="4293574"/>
            <a:ext cx="1997869" cy="175022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lIns="68580" tIns="34290" rIns="68580" bIns="34290" anchor="ctr"/>
          <a:lstStyle/>
          <a:p>
            <a:pPr algn="ctr">
              <a:lnSpc>
                <a:spcPts val="788"/>
              </a:lnSpc>
            </a:pPr>
            <a:r>
              <a:rPr lang="ru-RU" sz="1500" b="1" dirty="0">
                <a:solidFill>
                  <a:srgbClr val="3333FF"/>
                </a:solidFill>
              </a:rPr>
              <a:t>среднего общего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90288" y="3126108"/>
            <a:ext cx="2947183" cy="845998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noFill/>
          </a:ln>
        </p:spPr>
        <p:txBody>
          <a:bodyPr lIns="68580" tIns="34290" rIns="68580" bIns="34290" anchor="t" anchorCtr="0"/>
          <a:lstStyle/>
          <a:p>
            <a:pPr marL="192881" indent="-192881" algn="ctr">
              <a:lnSpc>
                <a:spcPts val="1125"/>
              </a:lnSpc>
              <a:spcBef>
                <a:spcPts val="450"/>
              </a:spcBef>
              <a:defRPr/>
            </a:pPr>
            <a:r>
              <a:rPr lang="ru-RU" sz="1500" b="1" dirty="0">
                <a:solidFill>
                  <a:schemeClr val="bg1"/>
                </a:solidFill>
                <a:latin typeface="Arial Narrow" pitchFamily="34" charset="0"/>
              </a:rPr>
              <a:t>Программы среднего</a:t>
            </a:r>
          </a:p>
          <a:p>
            <a:pPr marL="192881" indent="-192881" algn="ctr">
              <a:lnSpc>
                <a:spcPts val="1125"/>
              </a:lnSpc>
              <a:defRPr/>
            </a:pPr>
            <a:r>
              <a:rPr lang="ru-RU" sz="1500" b="1" dirty="0">
                <a:solidFill>
                  <a:schemeClr val="bg1"/>
                </a:solidFill>
                <a:latin typeface="Arial Narrow" pitchFamily="34" charset="0"/>
              </a:rPr>
              <a:t>профессионального образования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91072" y="3455614"/>
            <a:ext cx="1228600" cy="4820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lIns="68580" tIns="34290" rIns="68580" bIns="34290" anchor="ctr"/>
          <a:lstStyle/>
          <a:p>
            <a:pPr algn="ctr">
              <a:lnSpc>
                <a:spcPts val="1100"/>
              </a:lnSpc>
              <a:defRPr/>
            </a:pPr>
            <a:r>
              <a:rPr lang="ru-RU" b="1" dirty="0">
                <a:solidFill>
                  <a:srgbClr val="006666"/>
                </a:solidFill>
              </a:rPr>
              <a:t>подготовки </a:t>
            </a:r>
          </a:p>
          <a:p>
            <a:pPr algn="ctr">
              <a:lnSpc>
                <a:spcPts val="1100"/>
              </a:lnSpc>
              <a:defRPr/>
            </a:pPr>
            <a:r>
              <a:rPr lang="ru-RU" b="1" dirty="0" smtClean="0">
                <a:solidFill>
                  <a:srgbClr val="006666"/>
                </a:solidFill>
              </a:rPr>
              <a:t>рабочих</a:t>
            </a:r>
            <a:r>
              <a:rPr lang="ru-RU" b="1" dirty="0">
                <a:solidFill>
                  <a:srgbClr val="006666"/>
                </a:solidFill>
              </a:rPr>
              <a:t>, служащих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828056" y="3466660"/>
            <a:ext cx="1375792" cy="47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lIns="68580" tIns="34290" rIns="68580" bIns="34290" anchor="ctr"/>
          <a:lstStyle/>
          <a:p>
            <a:pPr algn="ctr">
              <a:lnSpc>
                <a:spcPts val="788"/>
              </a:lnSpc>
              <a:defRPr/>
            </a:pPr>
            <a:r>
              <a:rPr lang="ru-RU" b="1" dirty="0">
                <a:solidFill>
                  <a:srgbClr val="006666"/>
                </a:solidFill>
              </a:rPr>
              <a:t>подготовки специалистов среднего звена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363183" y="2913076"/>
            <a:ext cx="2235768" cy="19809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>
                <a:lumMod val="50000"/>
              </a:schemeClr>
            </a:solidFill>
          </a:ln>
        </p:spPr>
        <p:txBody>
          <a:bodyPr lIns="68580" tIns="34290" rIns="68580" bIns="34290" anchor="ctr" anchorCtr="0"/>
          <a:lstStyle/>
          <a:p>
            <a:pPr algn="ctr">
              <a:lnSpc>
                <a:spcPts val="788"/>
              </a:lnSpc>
            </a:pPr>
            <a:r>
              <a:rPr lang="ru-RU" b="1" spc="-75" dirty="0" err="1">
                <a:solidFill>
                  <a:srgbClr val="3333FF"/>
                </a:solidFill>
              </a:rPr>
              <a:t>ассистентуры</a:t>
            </a:r>
            <a:r>
              <a:rPr lang="ru-RU" b="1" spc="-75" dirty="0">
                <a:solidFill>
                  <a:srgbClr val="3333FF"/>
                </a:solidFill>
              </a:rPr>
              <a:t>-стажировки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371489" y="3558845"/>
            <a:ext cx="1255883" cy="33220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>
                <a:lumMod val="50000"/>
              </a:schemeClr>
            </a:solidFill>
          </a:ln>
        </p:spPr>
        <p:txBody>
          <a:bodyPr lIns="68580" tIns="34290" rIns="68580" bIns="34290" anchor="ctr" anchorCtr="0"/>
          <a:lstStyle/>
          <a:p>
            <a:pPr>
              <a:lnSpc>
                <a:spcPts val="788"/>
              </a:lnSpc>
            </a:pPr>
            <a:r>
              <a:rPr lang="ru-RU" b="1" spc="-75" dirty="0" err="1">
                <a:solidFill>
                  <a:srgbClr val="3333FF"/>
                </a:solidFill>
              </a:rPr>
              <a:t>специалитета</a:t>
            </a:r>
            <a:endParaRPr lang="ru-RU" b="1" spc="-75" dirty="0">
              <a:solidFill>
                <a:srgbClr val="3333FF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426978" y="3176023"/>
            <a:ext cx="1200395" cy="17100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>
                <a:lumMod val="50000"/>
              </a:schemeClr>
            </a:solidFill>
          </a:ln>
        </p:spPr>
        <p:txBody>
          <a:bodyPr lIns="68580" tIns="34290" rIns="68580" bIns="34290" anchor="ctr" anchorCtr="0"/>
          <a:lstStyle/>
          <a:p>
            <a:pPr algn="ctr">
              <a:lnSpc>
                <a:spcPts val="788"/>
              </a:lnSpc>
            </a:pPr>
            <a:r>
              <a:rPr lang="ru-RU" b="1" spc="-75" dirty="0">
                <a:solidFill>
                  <a:srgbClr val="3333FF"/>
                </a:solidFill>
              </a:rPr>
              <a:t>аспирантуры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734952" y="3466662"/>
            <a:ext cx="1339749" cy="17781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>
                <a:lumMod val="50000"/>
              </a:schemeClr>
            </a:solidFill>
          </a:ln>
        </p:spPr>
        <p:txBody>
          <a:bodyPr lIns="68580" tIns="34290" rIns="68580" bIns="34290" anchor="ctr" anchorCtr="0"/>
          <a:lstStyle/>
          <a:p>
            <a:pPr algn="ctr">
              <a:lnSpc>
                <a:spcPts val="788"/>
              </a:lnSpc>
            </a:pPr>
            <a:r>
              <a:rPr lang="ru-RU" b="1" spc="-75" dirty="0">
                <a:solidFill>
                  <a:srgbClr val="3333FF"/>
                </a:solidFill>
              </a:rPr>
              <a:t>магистратуры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816429" y="3644474"/>
            <a:ext cx="1339749" cy="24833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>
                <a:lumMod val="50000"/>
              </a:schemeClr>
            </a:solidFill>
          </a:ln>
        </p:spPr>
        <p:txBody>
          <a:bodyPr lIns="68580" tIns="34290" rIns="68580" bIns="34290" anchor="ctr" anchorCtr="0"/>
          <a:lstStyle/>
          <a:p>
            <a:pPr algn="ctr">
              <a:lnSpc>
                <a:spcPts val="788"/>
              </a:lnSpc>
            </a:pPr>
            <a:r>
              <a:rPr lang="ru-RU" b="1" spc="-75" dirty="0" err="1">
                <a:solidFill>
                  <a:srgbClr val="3333FF"/>
                </a:solidFill>
              </a:rPr>
              <a:t>бакалавриата</a:t>
            </a:r>
            <a:endParaRPr lang="ru-RU" b="1" spc="-75" dirty="0">
              <a:solidFill>
                <a:srgbClr val="3333FF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860034" y="3046309"/>
            <a:ext cx="1248193" cy="19252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>
                <a:lumMod val="50000"/>
              </a:schemeClr>
            </a:solidFill>
          </a:ln>
        </p:spPr>
        <p:txBody>
          <a:bodyPr lIns="68580" tIns="34290" rIns="68580" bIns="34290" anchor="ctr" anchorCtr="0"/>
          <a:lstStyle/>
          <a:p>
            <a:pPr algn="ctr">
              <a:lnSpc>
                <a:spcPts val="788"/>
              </a:lnSpc>
            </a:pPr>
            <a:r>
              <a:rPr lang="ru-RU" b="1" spc="-75" dirty="0">
                <a:solidFill>
                  <a:srgbClr val="3333FF"/>
                </a:solidFill>
              </a:rPr>
              <a:t>ординатуры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629402" y="4487169"/>
            <a:ext cx="2236573" cy="166092"/>
          </a:xfrm>
          <a:prstGeom prst="rect">
            <a:avLst/>
          </a:prstGeom>
          <a:solidFill>
            <a:schemeClr val="bg1"/>
          </a:solidFill>
          <a:ln w="38100">
            <a:solidFill>
              <a:srgbClr val="21B04C"/>
            </a:solidFill>
          </a:ln>
        </p:spPr>
        <p:txBody>
          <a:bodyPr lIns="68580" tIns="34290" rIns="68580" bIns="34290" anchor="ctr"/>
          <a:lstStyle/>
          <a:p>
            <a:pPr algn="ctr">
              <a:lnSpc>
                <a:spcPts val="788"/>
              </a:lnSpc>
              <a:defRPr/>
            </a:pPr>
            <a:r>
              <a:rPr lang="ru-RU" sz="1500" b="1" dirty="0">
                <a:solidFill>
                  <a:srgbClr val="3333FF"/>
                </a:solidFill>
              </a:rPr>
              <a:t>предпрофессиональные 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6629402" y="4698089"/>
            <a:ext cx="2236573" cy="207653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lIns="68580" tIns="34290" rIns="68580" bIns="34290" anchor="ctr"/>
          <a:lstStyle/>
          <a:p>
            <a:pPr algn="ctr">
              <a:lnSpc>
                <a:spcPts val="788"/>
              </a:lnSpc>
              <a:defRPr/>
            </a:pPr>
            <a:r>
              <a:rPr lang="ru-RU" sz="1500" b="1" dirty="0">
                <a:solidFill>
                  <a:srgbClr val="3333FF"/>
                </a:solidFill>
              </a:rPr>
              <a:t>общеразвивающие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6555261" y="2782670"/>
            <a:ext cx="2388253" cy="1271655"/>
          </a:xfrm>
          <a:prstGeom prst="rect">
            <a:avLst/>
          </a:prstGeom>
          <a:solidFill>
            <a:srgbClr val="00B050"/>
          </a:solidFill>
          <a:ln w="38100">
            <a:noFill/>
          </a:ln>
        </p:spPr>
        <p:txBody>
          <a:bodyPr lIns="68580" tIns="34290" rIns="68580" bIns="34290"/>
          <a:lstStyle/>
          <a:p>
            <a:pPr marL="192881" indent="-192881" algn="ctr">
              <a:lnSpc>
                <a:spcPts val="1125"/>
              </a:lnSpc>
              <a:defRPr/>
            </a:pPr>
            <a:r>
              <a:rPr lang="ru-RU" b="1" dirty="0">
                <a:solidFill>
                  <a:schemeClr val="bg1"/>
                </a:solidFill>
                <a:latin typeface="Arial Narrow" pitchFamily="34" charset="0"/>
              </a:rPr>
              <a:t>Дополнительные </a:t>
            </a:r>
          </a:p>
          <a:p>
            <a:pPr marL="192881" indent="-192881" algn="ctr">
              <a:lnSpc>
                <a:spcPts val="1125"/>
              </a:lnSpc>
              <a:defRPr/>
            </a:pPr>
            <a:r>
              <a:rPr lang="ru-RU" b="1" dirty="0">
                <a:solidFill>
                  <a:schemeClr val="bg1"/>
                </a:solidFill>
                <a:latin typeface="Arial Narrow" pitchFamily="34" charset="0"/>
              </a:rPr>
              <a:t>профессиональные</a:t>
            </a:r>
          </a:p>
          <a:p>
            <a:pPr marL="192881" indent="-192881" algn="ctr">
              <a:lnSpc>
                <a:spcPts val="1125"/>
              </a:lnSpc>
              <a:defRPr/>
            </a:pPr>
            <a:r>
              <a:rPr lang="ru-RU" b="1" dirty="0">
                <a:solidFill>
                  <a:schemeClr val="bg1"/>
                </a:solidFill>
                <a:latin typeface="Arial Narrow" pitchFamily="34" charset="0"/>
              </a:rPr>
              <a:t>образовательные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7247395" y="3281740"/>
            <a:ext cx="1634491" cy="2946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lIns="68580" tIns="34290" rIns="68580" bIns="34290" anchor="ctr" anchorCtr="1"/>
          <a:lstStyle/>
          <a:p>
            <a:pPr algn="ctr">
              <a:lnSpc>
                <a:spcPts val="788"/>
              </a:lnSpc>
              <a:defRPr/>
            </a:pPr>
            <a:r>
              <a:rPr lang="ru-RU" b="1" dirty="0">
                <a:solidFill>
                  <a:srgbClr val="006666"/>
                </a:solidFill>
              </a:rPr>
              <a:t>повышения</a:t>
            </a:r>
          </a:p>
          <a:p>
            <a:pPr algn="ctr">
              <a:lnSpc>
                <a:spcPts val="788"/>
              </a:lnSpc>
              <a:defRPr/>
            </a:pPr>
            <a:r>
              <a:rPr lang="ru-RU" b="1" dirty="0">
                <a:solidFill>
                  <a:srgbClr val="006666"/>
                </a:solidFill>
              </a:rPr>
              <a:t> квалификации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7020274" y="3675016"/>
            <a:ext cx="1861613" cy="2937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lIns="68580" tIns="34290" rIns="68580" bIns="34290" anchor="ctr" anchorCtr="1"/>
          <a:lstStyle/>
          <a:p>
            <a:pPr algn="r">
              <a:lnSpc>
                <a:spcPts val="788"/>
              </a:lnSpc>
              <a:defRPr/>
            </a:pPr>
            <a:r>
              <a:rPr lang="ru-RU" b="1" dirty="0">
                <a:solidFill>
                  <a:srgbClr val="006666"/>
                </a:solidFill>
              </a:rPr>
              <a:t>профессиональной</a:t>
            </a:r>
          </a:p>
          <a:p>
            <a:pPr algn="r">
              <a:lnSpc>
                <a:spcPts val="788"/>
              </a:lnSpc>
              <a:defRPr/>
            </a:pPr>
            <a:r>
              <a:rPr lang="ru-RU" b="1" dirty="0">
                <a:solidFill>
                  <a:srgbClr val="006666"/>
                </a:solidFill>
              </a:rPr>
              <a:t> переподготовки</a:t>
            </a:r>
          </a:p>
        </p:txBody>
      </p:sp>
      <p:sp>
        <p:nvSpPr>
          <p:cNvPr id="35" name="Заголовок 1"/>
          <p:cNvSpPr txBox="1">
            <a:spLocks/>
          </p:cNvSpPr>
          <p:nvPr/>
        </p:nvSpPr>
        <p:spPr>
          <a:xfrm>
            <a:off x="0" y="0"/>
            <a:ext cx="9144000" cy="90483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7200" b="1" spc="-14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Виды программ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538344" y="3238835"/>
            <a:ext cx="1257792" cy="19024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>
                <a:lumMod val="50000"/>
              </a:schemeClr>
            </a:solidFill>
          </a:ln>
        </p:spPr>
        <p:txBody>
          <a:bodyPr lIns="68580" tIns="34290" rIns="68580" bIns="34290" anchor="ctr" anchorCtr="0"/>
          <a:lstStyle/>
          <a:p>
            <a:pPr algn="ctr">
              <a:lnSpc>
                <a:spcPts val="788"/>
              </a:lnSpc>
            </a:pPr>
            <a:r>
              <a:rPr lang="ru-RU" b="1" spc="-75" dirty="0">
                <a:solidFill>
                  <a:srgbClr val="3333FF"/>
                </a:solidFill>
              </a:rPr>
              <a:t>адъюнктуры</a:t>
            </a:r>
          </a:p>
        </p:txBody>
      </p:sp>
    </p:spTree>
    <p:extLst>
      <p:ext uri="{BB962C8B-B14F-4D97-AF65-F5344CB8AC3E}">
        <p14:creationId xmlns:p14="http://schemas.microsoft.com/office/powerpoint/2010/main" val="375560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000"/>
                            </p:stCondLst>
                            <p:childTnLst>
                              <p:par>
                                <p:cTn id="6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500"/>
                            </p:stCondLst>
                            <p:childTnLst>
                              <p:par>
                                <p:cTn id="8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0"/>
                            </p:stCondLst>
                            <p:childTnLst>
                              <p:par>
                                <p:cTn id="8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500"/>
                            </p:stCondLst>
                            <p:childTnLst>
                              <p:par>
                                <p:cTn id="9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000"/>
                            </p:stCondLst>
                            <p:childTnLst>
                              <p:par>
                                <p:cTn id="9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23" grpId="0" animBg="1"/>
      <p:bldP spid="7" grpId="0" animBg="1"/>
      <p:bldP spid="3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7" grpId="0" animBg="1"/>
      <p:bldP spid="39" grpId="0" animBg="1"/>
      <p:bldP spid="40" grpId="0" animBg="1"/>
      <p:bldP spid="41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143436" y="3651870"/>
            <a:ext cx="8897694" cy="12046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8580" tIns="34290" rIns="68580" bIns="34290">
            <a:noAutofit/>
          </a:bodyPr>
          <a:lstStyle/>
          <a:p>
            <a:r>
              <a:rPr lang="en-US" sz="4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                    </a:t>
            </a:r>
            <a:r>
              <a:rPr lang="ru-RU" sz="4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имеют </a:t>
            </a:r>
            <a:r>
              <a:rPr lang="ru-RU" sz="4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право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43436" y="1508514"/>
            <a:ext cx="8897694" cy="18786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8580" tIns="34290" rIns="68580" bIns="34290">
            <a:noAutofit/>
          </a:bodyPr>
          <a:lstStyle/>
          <a:p>
            <a:pPr algn="ctr"/>
            <a:r>
              <a:rPr lang="ru-RU" sz="4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обязаны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6881" y="984726"/>
            <a:ext cx="8934251" cy="406013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lnSpc>
                <a:spcPct val="90000"/>
              </a:lnSpc>
              <a:defRPr/>
            </a:pPr>
            <a:r>
              <a:rPr lang="ru-RU" sz="3000" dirty="0">
                <a:solidFill>
                  <a:schemeClr val="bg1"/>
                </a:solidFill>
              </a:rPr>
              <a:t>профессиональные образовательные организации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2275" y="1605333"/>
            <a:ext cx="3232127" cy="1686497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noFill/>
          </a:ln>
        </p:spPr>
        <p:txBody>
          <a:bodyPr lIns="68580" tIns="34290" rIns="68580" bIns="34290" anchor="t" anchorCtr="0"/>
          <a:lstStyle/>
          <a:p>
            <a:pPr marL="192881" indent="-192881" algn="ctr">
              <a:spcBef>
                <a:spcPts val="450"/>
              </a:spcBef>
              <a:defRPr/>
            </a:pPr>
            <a:r>
              <a:rPr lang="ru-RU" b="1" dirty="0">
                <a:solidFill>
                  <a:schemeClr val="bg1"/>
                </a:solidFill>
                <a:latin typeface="Arial Narrow" pitchFamily="34" charset="0"/>
              </a:rPr>
              <a:t>Программы среднего</a:t>
            </a:r>
          </a:p>
          <a:p>
            <a:pPr marL="192881" indent="-192881" algn="ctr">
              <a:defRPr/>
            </a:pPr>
            <a:r>
              <a:rPr lang="ru-RU" b="1" dirty="0">
                <a:solidFill>
                  <a:schemeClr val="bg1"/>
                </a:solidFill>
                <a:latin typeface="Arial Narrow" pitchFamily="34" charset="0"/>
              </a:rPr>
              <a:t>профессионального </a:t>
            </a: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</a:rPr>
              <a:t>образования</a:t>
            </a:r>
            <a:endParaRPr lang="ru-RU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5642" y="2211710"/>
            <a:ext cx="1304439" cy="9289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2">
                <a:lumMod val="75000"/>
              </a:schemeClr>
            </a:solidFill>
          </a:ln>
        </p:spPr>
        <p:txBody>
          <a:bodyPr lIns="68580" tIns="34290" rIns="68580" bIns="34290" anchor="ctr"/>
          <a:lstStyle/>
          <a:p>
            <a:pPr algn="ctr">
              <a:lnSpc>
                <a:spcPct val="80000"/>
              </a:lnSpc>
            </a:pPr>
            <a:r>
              <a:rPr lang="ru-RU" sz="1800" b="1" dirty="0">
                <a:solidFill>
                  <a:srgbClr val="006666"/>
                </a:solidFill>
              </a:rPr>
              <a:t>подготовки рабочих, служащих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91768" y="2211710"/>
            <a:ext cx="1584411" cy="92898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1"/>
            </a:solidFill>
          </a:ln>
        </p:spPr>
        <p:txBody>
          <a:bodyPr lIns="68580" tIns="34290" rIns="68580" bIns="34290" anchor="ctr"/>
          <a:lstStyle/>
          <a:p>
            <a:pPr algn="ctr">
              <a:lnSpc>
                <a:spcPct val="80000"/>
              </a:lnSpc>
            </a:pPr>
            <a:r>
              <a:rPr lang="ru-RU" sz="1800" b="1" dirty="0">
                <a:solidFill>
                  <a:srgbClr val="006666"/>
                </a:solidFill>
              </a:rPr>
              <a:t>подготовки специалистов среднего звена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3929001"/>
            <a:ext cx="2102036" cy="845998"/>
          </a:xfrm>
          <a:prstGeom prst="rect">
            <a:avLst/>
          </a:prstGeom>
          <a:solidFill>
            <a:srgbClr val="0070C0"/>
          </a:solidFill>
        </p:spPr>
        <p:txBody>
          <a:bodyPr lIns="68580" tIns="34290" rIns="68580" bIns="34290"/>
          <a:lstStyle/>
          <a:p>
            <a:pPr marL="192881" indent="-192881" algn="ctr">
              <a:lnSpc>
                <a:spcPts val="1125"/>
              </a:lnSpc>
              <a:defRPr/>
            </a:pPr>
            <a:r>
              <a:rPr lang="ru-RU" sz="1500" b="1" dirty="0">
                <a:solidFill>
                  <a:schemeClr val="bg1"/>
                </a:solidFill>
                <a:latin typeface="Arial Narrow" pitchFamily="34" charset="0"/>
              </a:rPr>
              <a:t>Основные </a:t>
            </a:r>
          </a:p>
          <a:p>
            <a:pPr marL="192881" indent="-192881" algn="ctr">
              <a:lnSpc>
                <a:spcPts val="1125"/>
              </a:lnSpc>
              <a:defRPr/>
            </a:pPr>
            <a:r>
              <a:rPr lang="ru-RU" sz="1500" b="1" dirty="0">
                <a:solidFill>
                  <a:schemeClr val="bg1"/>
                </a:solidFill>
                <a:latin typeface="Arial Narrow" pitchFamily="34" charset="0"/>
              </a:rPr>
              <a:t>общеобразовательные программы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4458323"/>
            <a:ext cx="1612568" cy="21833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>
                <a:lumMod val="75000"/>
              </a:schemeClr>
            </a:solidFill>
          </a:ln>
        </p:spPr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1500" b="1" dirty="0">
                <a:solidFill>
                  <a:srgbClr val="3333FF"/>
                </a:solidFill>
              </a:rPr>
              <a:t>среднего общего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685509" y="2184816"/>
            <a:ext cx="5265518" cy="962998"/>
          </a:xfrm>
          <a:prstGeom prst="rect">
            <a:avLst/>
          </a:prstGeom>
          <a:solidFill>
            <a:srgbClr val="006666"/>
          </a:solidFill>
        </p:spPr>
        <p:txBody>
          <a:bodyPr lIns="68580" tIns="34290" rIns="68580" bIns="34290"/>
          <a:lstStyle/>
          <a:p>
            <a:pPr marL="192881" indent="-192881" algn="ctr">
              <a:lnSpc>
                <a:spcPts val="1125"/>
              </a:lnSpc>
              <a:defRPr/>
            </a:pPr>
            <a:r>
              <a:rPr lang="ru-RU" sz="1800" b="1" dirty="0">
                <a:solidFill>
                  <a:schemeClr val="bg1"/>
                </a:solidFill>
                <a:latin typeface="Arial Narrow" pitchFamily="34" charset="0"/>
              </a:rPr>
              <a:t>Программы профессионального обучения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56762" y="2425721"/>
            <a:ext cx="1811405" cy="31289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>
                <a:lumMod val="75000"/>
              </a:schemeClr>
            </a:solidFill>
          </a:ln>
        </p:spPr>
        <p:txBody>
          <a:bodyPr lIns="68580" tIns="34290" rIns="68580" bIns="34290" anchor="ctr" anchorCtr="1"/>
          <a:lstStyle/>
          <a:p>
            <a:pPr algn="ctr">
              <a:lnSpc>
                <a:spcPts val="788"/>
              </a:lnSpc>
              <a:defRPr/>
            </a:pPr>
            <a:r>
              <a:rPr lang="ru-RU" sz="1500" b="1" dirty="0">
                <a:solidFill>
                  <a:srgbClr val="006666"/>
                </a:solidFill>
              </a:rPr>
              <a:t>профессиональной подготовки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574972" y="2427797"/>
            <a:ext cx="1750559" cy="30718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>
                <a:lumMod val="75000"/>
              </a:schemeClr>
            </a:solidFill>
          </a:ln>
        </p:spPr>
        <p:txBody>
          <a:bodyPr lIns="68580" tIns="34290" rIns="68580" bIns="34290" anchor="ctr" anchorCtr="1"/>
          <a:lstStyle/>
          <a:p>
            <a:pPr algn="ctr">
              <a:lnSpc>
                <a:spcPts val="788"/>
              </a:lnSpc>
              <a:defRPr/>
            </a:pPr>
            <a:r>
              <a:rPr lang="ru-RU" sz="1500" b="1" dirty="0">
                <a:solidFill>
                  <a:srgbClr val="006666"/>
                </a:solidFill>
              </a:rPr>
              <a:t>профессиональной</a:t>
            </a:r>
            <a:r>
              <a:rPr lang="ru-RU" sz="1500" b="1" dirty="0">
                <a:solidFill>
                  <a:srgbClr val="3333FF"/>
                </a:solidFill>
              </a:rPr>
              <a:t> </a:t>
            </a:r>
            <a:r>
              <a:rPr lang="ru-RU" sz="1500" b="1" dirty="0">
                <a:solidFill>
                  <a:srgbClr val="006666"/>
                </a:solidFill>
              </a:rPr>
              <a:t>переподготовки</a:t>
            </a:r>
            <a:r>
              <a:rPr lang="ru-RU" sz="1500" b="1" dirty="0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341242" y="2429999"/>
            <a:ext cx="1516740" cy="30718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>
                <a:lumMod val="75000"/>
              </a:schemeClr>
            </a:solidFill>
          </a:ln>
        </p:spPr>
        <p:txBody>
          <a:bodyPr lIns="68580" tIns="34290" rIns="68580" bIns="34290" anchor="ctr" anchorCtr="1"/>
          <a:lstStyle/>
          <a:p>
            <a:pPr algn="ctr">
              <a:lnSpc>
                <a:spcPts val="788"/>
              </a:lnSpc>
              <a:defRPr/>
            </a:pPr>
            <a:r>
              <a:rPr lang="ru-RU" sz="1500" b="1" dirty="0">
                <a:solidFill>
                  <a:srgbClr val="006666"/>
                </a:solidFill>
              </a:rPr>
              <a:t>повышения квалификации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756761" y="2769105"/>
            <a:ext cx="5101223" cy="22449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>
                <a:lumMod val="75000"/>
              </a:schemeClr>
            </a:solidFill>
          </a:ln>
        </p:spPr>
        <p:txBody>
          <a:bodyPr lIns="68580" tIns="34290" rIns="68580" bIns="34290" anchor="b"/>
          <a:lstStyle/>
          <a:p>
            <a:pPr algn="ctr">
              <a:lnSpc>
                <a:spcPts val="788"/>
              </a:lnSpc>
              <a:defRPr/>
            </a:pPr>
            <a:r>
              <a:rPr lang="ru-RU" sz="1800" b="1" dirty="0">
                <a:solidFill>
                  <a:srgbClr val="006666"/>
                </a:solidFill>
              </a:rPr>
              <a:t>рабочих и служащих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483768" y="4382870"/>
            <a:ext cx="3000734" cy="395091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lIns="68580" tIns="34290" rIns="68580" bIns="34290" anchor="ctr" anchorCtr="0"/>
          <a:lstStyle/>
          <a:p>
            <a:pPr marL="192881" indent="-192881" algn="ctr">
              <a:lnSpc>
                <a:spcPts val="1125"/>
              </a:lnSpc>
              <a:defRPr/>
            </a:pPr>
            <a:r>
              <a:rPr lang="ru-RU" sz="1800" b="1" dirty="0">
                <a:solidFill>
                  <a:schemeClr val="bg1"/>
                </a:solidFill>
                <a:latin typeface="Arial Narrow" pitchFamily="34" charset="0"/>
              </a:rPr>
              <a:t>Дополнительные </a:t>
            </a:r>
          </a:p>
          <a:p>
            <a:pPr marL="192881" indent="-192881" algn="ctr">
              <a:lnSpc>
                <a:spcPts val="1125"/>
              </a:lnSpc>
              <a:defRPr/>
            </a:pPr>
            <a:r>
              <a:rPr lang="ru-RU" sz="1800" b="1" dirty="0">
                <a:solidFill>
                  <a:schemeClr val="bg1"/>
                </a:solidFill>
                <a:latin typeface="Arial Narrow" pitchFamily="34" charset="0"/>
              </a:rPr>
              <a:t>общеобразовательные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955217" y="3672924"/>
            <a:ext cx="2995810" cy="1131074"/>
          </a:xfrm>
          <a:prstGeom prst="rect">
            <a:avLst/>
          </a:prstGeom>
          <a:solidFill>
            <a:srgbClr val="00B050"/>
          </a:solidFill>
          <a:ln w="38100">
            <a:noFill/>
          </a:ln>
        </p:spPr>
        <p:txBody>
          <a:bodyPr lIns="68580" tIns="34290" rIns="68580" bIns="34290"/>
          <a:lstStyle/>
          <a:p>
            <a:pPr marL="192881" indent="-192881" algn="ctr">
              <a:lnSpc>
                <a:spcPts val="1125"/>
              </a:lnSpc>
              <a:defRPr/>
            </a:pPr>
            <a:r>
              <a:rPr lang="ru-RU" sz="1800" b="1" dirty="0">
                <a:solidFill>
                  <a:schemeClr val="bg1"/>
                </a:solidFill>
                <a:latin typeface="Arial Narrow" pitchFamily="34" charset="0"/>
              </a:rPr>
              <a:t>Дополнительные </a:t>
            </a:r>
          </a:p>
          <a:p>
            <a:pPr marL="192881" indent="-192881" algn="ctr">
              <a:lnSpc>
                <a:spcPts val="1125"/>
              </a:lnSpc>
              <a:defRPr/>
            </a:pPr>
            <a:r>
              <a:rPr lang="ru-RU" sz="1800" b="1" dirty="0">
                <a:solidFill>
                  <a:schemeClr val="bg1"/>
                </a:solidFill>
                <a:latin typeface="Arial Narrow" pitchFamily="34" charset="0"/>
              </a:rPr>
              <a:t>профессиональные</a:t>
            </a:r>
          </a:p>
          <a:p>
            <a:pPr marL="192881" indent="-192881" algn="ctr">
              <a:lnSpc>
                <a:spcPts val="1125"/>
              </a:lnSpc>
              <a:defRPr/>
            </a:pPr>
            <a:r>
              <a:rPr lang="ru-RU" sz="1800" b="1" dirty="0">
                <a:solidFill>
                  <a:schemeClr val="bg1"/>
                </a:solidFill>
                <a:latin typeface="Arial Narrow" pitchFamily="34" charset="0"/>
              </a:rPr>
              <a:t>образовательные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252359" y="4424808"/>
            <a:ext cx="2559056" cy="30718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lIns="68580" tIns="34290" rIns="68580" bIns="34290" anchor="ctr" anchorCtr="1"/>
          <a:lstStyle/>
          <a:p>
            <a:pPr algn="ctr">
              <a:lnSpc>
                <a:spcPts val="788"/>
              </a:lnSpc>
              <a:defRPr/>
            </a:pPr>
            <a:r>
              <a:rPr lang="ru-RU" sz="1500" b="1" dirty="0">
                <a:solidFill>
                  <a:srgbClr val="006666"/>
                </a:solidFill>
              </a:rPr>
              <a:t>профессиональной</a:t>
            </a:r>
            <a:r>
              <a:rPr lang="ru-RU" sz="1500" b="1" dirty="0">
                <a:solidFill>
                  <a:srgbClr val="3333FF"/>
                </a:solidFill>
              </a:rPr>
              <a:t> </a:t>
            </a:r>
            <a:r>
              <a:rPr lang="ru-RU" sz="1500" b="1" dirty="0">
                <a:solidFill>
                  <a:srgbClr val="006666"/>
                </a:solidFill>
              </a:rPr>
              <a:t>переподготовки</a:t>
            </a:r>
            <a:r>
              <a:rPr lang="ru-RU" sz="1500" b="1" dirty="0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252359" y="4143380"/>
            <a:ext cx="2559056" cy="22857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lIns="68580" tIns="34290" rIns="68580" bIns="34290" anchor="ctr" anchorCtr="1"/>
          <a:lstStyle/>
          <a:p>
            <a:pPr algn="ctr">
              <a:lnSpc>
                <a:spcPts val="788"/>
              </a:lnSpc>
              <a:defRPr/>
            </a:pPr>
            <a:r>
              <a:rPr lang="ru-RU" sz="1500" b="1" dirty="0">
                <a:solidFill>
                  <a:srgbClr val="006666"/>
                </a:solidFill>
              </a:rPr>
              <a:t>повышения квалификации</a:t>
            </a:r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0" y="0"/>
            <a:ext cx="9144000" cy="90483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8000" b="1" spc="-140">
                <a:solidFill>
                  <a:schemeClr val="bg1"/>
                </a:solidFill>
              </a:defRPr>
            </a:lvl1pPr>
          </a:lstStyle>
          <a:p>
            <a:r>
              <a:rPr lang="ru-RU" sz="7200" dirty="0"/>
              <a:t>Реализация программ</a:t>
            </a:r>
          </a:p>
        </p:txBody>
      </p:sp>
    </p:spTree>
    <p:extLst>
      <p:ext uri="{BB962C8B-B14F-4D97-AF65-F5344CB8AC3E}">
        <p14:creationId xmlns:p14="http://schemas.microsoft.com/office/powerpoint/2010/main" val="8002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696515" y="1900808"/>
            <a:ext cx="2159794" cy="369332"/>
          </a:xfrm>
          <a:prstGeom prst="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  <a:effectLst/>
        </p:spPr>
        <p:txBody>
          <a:bodyPr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800" b="1" dirty="0">
                <a:solidFill>
                  <a:schemeClr val="bg1"/>
                </a:solidFill>
                <a:cs typeface="Arial" charset="0"/>
              </a:rPr>
              <a:t>ОБ ОБРАЗОВАНИИ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92275" y="3305399"/>
            <a:ext cx="5975350" cy="461665"/>
          </a:xfrm>
          <a:prstGeom prst="rect">
            <a:avLst/>
          </a:prstGeom>
          <a:solidFill>
            <a:srgbClr val="003B3A"/>
          </a:solidFill>
          <a:ln w="28575">
            <a:solidFill>
              <a:srgbClr val="003B3A"/>
            </a:solidFill>
          </a:ln>
          <a:effectLst/>
        </p:spPr>
        <p:txBody>
          <a:bodyPr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cs typeface="Arial" charset="0"/>
              </a:rPr>
              <a:t>ОБ ОБРАЗОВАНИИ И КВАЛИФИКАЦИИ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3045099" y="1901254"/>
            <a:ext cx="2159794" cy="369332"/>
          </a:xfrm>
          <a:prstGeom prst="rect">
            <a:avLst/>
          </a:prstGeom>
          <a:solidFill>
            <a:srgbClr val="336600"/>
          </a:solidFill>
          <a:ln w="28575">
            <a:solidFill>
              <a:srgbClr val="366822"/>
            </a:solidFill>
          </a:ln>
          <a:effectLst/>
        </p:spPr>
        <p:txBody>
          <a:bodyPr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О КВАЛИФИКАЦИИ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84216" y="1006080"/>
            <a:ext cx="2879725" cy="215979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0070C0"/>
            </a:solidFill>
          </a:ln>
        </p:spPr>
        <p:txBody>
          <a:bodyPr anchor="ctr" anchorCtr="1"/>
          <a:lstStyle/>
          <a:p>
            <a:pPr marL="88900" lvl="1" defTabSz="914400" fontAlgn="base">
              <a:spcAft>
                <a:spcPct val="0"/>
              </a:spcAft>
              <a:defRPr/>
            </a:pPr>
            <a:r>
              <a:rPr lang="ru-RU" sz="2000" b="1" dirty="0">
                <a:solidFill>
                  <a:srgbClr val="000000"/>
                </a:solidFill>
                <a:latin typeface="Arial" pitchFamily="34" charset="0"/>
                <a:cs typeface="Arial" charset="0"/>
              </a:rPr>
              <a:t>Аттестат</a:t>
            </a:r>
            <a:r>
              <a:rPr lang="ru-RU" sz="2000" dirty="0">
                <a:solidFill>
                  <a:srgbClr val="000000"/>
                </a:solidFill>
                <a:latin typeface="Arial" pitchFamily="34" charset="0"/>
                <a:cs typeface="Arial" charset="0"/>
              </a:rPr>
              <a:t> об основном общем образовании</a:t>
            </a:r>
          </a:p>
          <a:p>
            <a:pPr marL="88900" lvl="1" defTabSz="914400" fontAlgn="base">
              <a:spcAft>
                <a:spcPct val="0"/>
              </a:spcAft>
              <a:defRPr/>
            </a:pPr>
            <a:endParaRPr lang="ru-RU" sz="2000" dirty="0">
              <a:solidFill>
                <a:srgbClr val="000000"/>
              </a:solidFill>
              <a:latin typeface="Arial" pitchFamily="34" charset="0"/>
              <a:cs typeface="Arial" charset="0"/>
            </a:endParaRPr>
          </a:p>
          <a:p>
            <a:pPr marL="88900" lvl="1" defTabSz="914400" fontAlgn="base">
              <a:spcAft>
                <a:spcPct val="0"/>
              </a:spcAft>
              <a:defRPr/>
            </a:pPr>
            <a:r>
              <a:rPr lang="ru-RU" sz="2000" b="1" dirty="0">
                <a:solidFill>
                  <a:srgbClr val="000000"/>
                </a:solidFill>
                <a:latin typeface="Arial" pitchFamily="34" charset="0"/>
                <a:cs typeface="Arial" charset="0"/>
              </a:rPr>
              <a:t>Аттестат</a:t>
            </a:r>
            <a:r>
              <a:rPr lang="ru-RU" sz="2000" dirty="0">
                <a:solidFill>
                  <a:srgbClr val="000000"/>
                </a:solidFill>
                <a:latin typeface="Arial" pitchFamily="34" charset="0"/>
                <a:cs typeface="Arial" charset="0"/>
              </a:rPr>
              <a:t> о среднем общем образовании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1441" y="3705225"/>
            <a:ext cx="8893175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003B3A"/>
            </a:solidFill>
          </a:ln>
        </p:spPr>
        <p:txBody>
          <a:bodyPr>
            <a:spAutoFit/>
          </a:bodyPr>
          <a:lstStyle/>
          <a:p>
            <a:pPr marL="88900" lvl="1" indent="14288" defTabSz="9144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rgbClr val="003B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Диплом</a:t>
            </a:r>
            <a:r>
              <a:rPr lang="ru-RU" sz="2000" dirty="0">
                <a:solidFill>
                  <a:srgbClr val="003B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о среднем профессиональном образовании</a:t>
            </a:r>
          </a:p>
          <a:p>
            <a:pPr marL="88900" lvl="1" indent="14288" defTabSz="9144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rgbClr val="003B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Диплом </a:t>
            </a:r>
            <a:r>
              <a:rPr lang="ru-RU" sz="2000" dirty="0">
                <a:solidFill>
                  <a:srgbClr val="003B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бакалавра</a:t>
            </a:r>
            <a:r>
              <a:rPr lang="ru-RU" sz="2000" b="1" dirty="0">
                <a:solidFill>
                  <a:srgbClr val="003B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</a:t>
            </a:r>
          </a:p>
          <a:p>
            <a:pPr marL="88900" lvl="1" indent="14288" defTabSz="9144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rgbClr val="003B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Диплом</a:t>
            </a:r>
            <a:r>
              <a:rPr lang="ru-RU" sz="2000" dirty="0">
                <a:solidFill>
                  <a:srgbClr val="003B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специалиста</a:t>
            </a:r>
          </a:p>
          <a:p>
            <a:pPr marL="88900" lvl="1" indent="14288" defTabSz="9144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rgbClr val="003B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Диплом</a:t>
            </a:r>
            <a:r>
              <a:rPr lang="ru-RU" sz="2000" dirty="0">
                <a:solidFill>
                  <a:srgbClr val="003B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магистра</a:t>
            </a:r>
          </a:p>
          <a:p>
            <a:pPr marL="88900" lvl="1" indent="14288" defTabSz="9144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rgbClr val="003B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Диплом</a:t>
            </a:r>
            <a:r>
              <a:rPr lang="ru-RU" sz="2000" dirty="0">
                <a:solidFill>
                  <a:srgbClr val="003B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об окончании </a:t>
            </a:r>
            <a:r>
              <a:rPr lang="ru-RU" sz="1400" dirty="0">
                <a:solidFill>
                  <a:srgbClr val="003B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аспирантуры (адъюнктуры, ординатуры или </a:t>
            </a:r>
            <a:r>
              <a:rPr lang="ru-RU" sz="1400" dirty="0" err="1">
                <a:solidFill>
                  <a:srgbClr val="003B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ассистентуры</a:t>
            </a:r>
            <a:r>
              <a:rPr lang="ru-RU" sz="1400" dirty="0">
                <a:solidFill>
                  <a:srgbClr val="003B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-стажировки)</a:t>
            </a:r>
            <a:endParaRPr lang="ru-RU" sz="2000" dirty="0">
              <a:solidFill>
                <a:srgbClr val="003B3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27538" y="1006080"/>
            <a:ext cx="4608512" cy="21597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366822"/>
            </a:solidFill>
          </a:ln>
        </p:spPr>
        <p:txBody>
          <a:bodyPr anchor="ctr" anchorCtr="1"/>
          <a:lstStyle/>
          <a:p>
            <a:pPr marL="88900" lvl="1" defTabSz="914400" fontAlgn="base">
              <a:spcAft>
                <a:spcPct val="0"/>
              </a:spcAft>
              <a:defRPr/>
            </a:pPr>
            <a:r>
              <a:rPr lang="ru-RU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Удостоверение</a:t>
            </a:r>
            <a:r>
              <a:rPr lang="ru-RU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о повышении квалификации</a:t>
            </a:r>
          </a:p>
          <a:p>
            <a:pPr marL="88900" lvl="1" defTabSz="914400" fontAlgn="base">
              <a:spcAft>
                <a:spcPct val="0"/>
              </a:spcAft>
              <a:defRPr/>
            </a:pPr>
            <a:r>
              <a:rPr lang="ru-RU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Диплом</a:t>
            </a:r>
            <a:r>
              <a:rPr lang="ru-RU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о профессиональной переподготовке</a:t>
            </a:r>
          </a:p>
          <a:p>
            <a:pPr marL="88900" lvl="1" defTabSz="914400" fontAlgn="base">
              <a:spcAft>
                <a:spcPct val="0"/>
              </a:spcAft>
              <a:defRPr/>
            </a:pPr>
            <a:r>
              <a:rPr lang="ru-RU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Свидетельство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профессии рабочего, должности служащего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553799" y="987574"/>
            <a:ext cx="410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>
                <a:ln w="13462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9C8265"/>
                  </a:outerShdw>
                </a:effectLst>
                <a:cs typeface="Arial" charset="0"/>
              </a:rPr>
              <a:t>!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244408" y="4227934"/>
            <a:ext cx="410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>
                <a:ln w="13462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9C8265"/>
                  </a:outerShdw>
                </a:effectLst>
                <a:cs typeface="Arial" charset="0"/>
              </a:rPr>
              <a:t>!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0" y="0"/>
            <a:ext cx="9144000" cy="904836"/>
          </a:xfrm>
          <a:prstGeom prst="rect">
            <a:avLst/>
          </a:prstGeom>
          <a:solidFill>
            <a:srgbClr val="9BBB59">
              <a:lumMod val="5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8000" b="1" spc="-14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0" cap="none" spc="-14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Документы</a:t>
            </a:r>
            <a:endParaRPr kumimoji="0" lang="ru-RU" sz="7200" b="1" i="0" u="none" strike="noStrike" kern="0" cap="none" spc="-14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852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p" animBg="1"/>
      <p:bldP spid="10" grpId="0" animBg="1"/>
      <p:bldP spid="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261" y="2623048"/>
            <a:ext cx="694755" cy="756000"/>
          </a:xfrm>
          <a:prstGeom prst="rect">
            <a:avLst/>
          </a:prstGeom>
        </p:spPr>
      </p:pic>
      <p:cxnSp>
        <p:nvCxnSpPr>
          <p:cNvPr id="83" name="Прямая соединительная линия 82"/>
          <p:cNvCxnSpPr/>
          <p:nvPr/>
        </p:nvCxnSpPr>
        <p:spPr>
          <a:xfrm flipH="1">
            <a:off x="2952160" y="2085696"/>
            <a:ext cx="3060000" cy="0"/>
          </a:xfrm>
          <a:prstGeom prst="line">
            <a:avLst/>
          </a:prstGeom>
          <a:ln w="44450">
            <a:solidFill>
              <a:srgbClr val="005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8"/>
          <a:stretch/>
        </p:blipFill>
        <p:spPr>
          <a:xfrm>
            <a:off x="1259632" y="2679762"/>
            <a:ext cx="744927" cy="648000"/>
          </a:xfrm>
          <a:prstGeom prst="rect">
            <a:avLst/>
          </a:prstGeom>
          <a:effectLst/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551572"/>
            <a:ext cx="1333144" cy="810000"/>
          </a:xfrm>
          <a:prstGeom prst="rect">
            <a:avLst/>
          </a:prstGeom>
        </p:spPr>
      </p:pic>
      <p:sp>
        <p:nvSpPr>
          <p:cNvPr id="53" name="AutoShape 15"/>
          <p:cNvSpPr>
            <a:spLocks/>
          </p:cNvSpPr>
          <p:nvPr/>
        </p:nvSpPr>
        <p:spPr bwMode="auto">
          <a:xfrm rot="5400000" flipH="1">
            <a:off x="4050827" y="-457551"/>
            <a:ext cx="202101" cy="6072525"/>
          </a:xfrm>
          <a:prstGeom prst="rightBrace">
            <a:avLst>
              <a:gd name="adj1" fmla="val 46233"/>
              <a:gd name="adj2" fmla="val 39861"/>
            </a:avLst>
          </a:prstGeom>
          <a:noFill/>
          <a:ln w="76200">
            <a:solidFill>
              <a:srgbClr val="003B3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endParaRPr lang="ru-RU"/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59552" y="2638442"/>
            <a:ext cx="672288" cy="7020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009469"/>
            <a:ext cx="1243491" cy="810000"/>
          </a:xfrm>
          <a:prstGeom prst="rect">
            <a:avLst/>
          </a:prstGeom>
        </p:spPr>
      </p:pic>
      <p:sp>
        <p:nvSpPr>
          <p:cNvPr id="44" name="Заголовок 1"/>
          <p:cNvSpPr txBox="1">
            <a:spLocks/>
          </p:cNvSpPr>
          <p:nvPr/>
        </p:nvSpPr>
        <p:spPr>
          <a:xfrm>
            <a:off x="1" y="13822"/>
            <a:ext cx="9127066" cy="775730"/>
          </a:xfrm>
          <a:prstGeom prst="rect">
            <a:avLst/>
          </a:prstGeom>
          <a:solidFill>
            <a:srgbClr val="9BBB59">
              <a:lumMod val="5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marR="0" lvl="0" indent="0" algn="ctr" defTabSz="91440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1" i="0" u="none" strike="noStrike" kern="0" cap="none" spc="-140" normalizeH="0" baseline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defRPr>
            </a:lvl1pPr>
          </a:lstStyle>
          <a:p>
            <a:r>
              <a:rPr lang="ru-RU" dirty="0"/>
              <a:t>     Квалификация </a:t>
            </a: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H="1">
            <a:off x="-15876" y="3359818"/>
            <a:ext cx="9144000" cy="0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373078" y="3291830"/>
            <a:ext cx="379121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ТРУДОУСТРОЙСТВО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165080" y="4541834"/>
            <a:ext cx="6707847" cy="540545"/>
          </a:xfrm>
          <a:prstGeom prst="rect">
            <a:avLst/>
          </a:prstGeom>
          <a:solidFill>
            <a:srgbClr val="0064FF"/>
          </a:solidFill>
          <a:ln>
            <a:solidFill>
              <a:srgbClr val="0064FF"/>
            </a:solidFill>
          </a:ln>
        </p:spPr>
        <p:txBody>
          <a:bodyPr anchor="ctr" anchorCtr="1"/>
          <a:lstStyle/>
          <a:p>
            <a:pPr algn="ctr">
              <a:defRPr/>
            </a:pP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ОБЩЕЕ ОБРАЗОВАНИЕ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628181" y="3749736"/>
            <a:ext cx="5119473" cy="838238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txBody>
          <a:bodyPr anchor="ctr" anchorCtr="1"/>
          <a:lstStyle>
            <a:defPPr>
              <a:defRPr lang="ru-RU"/>
            </a:defPPr>
            <a:lvl1pPr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algn="ctr">
              <a:lnSpc>
                <a:spcPct val="80000"/>
              </a:lnSpc>
              <a:defRPr/>
            </a:pPr>
            <a:r>
              <a:rPr lang="ru-RU" sz="3600" dirty="0" smtClean="0">
                <a:cs typeface="Arial" charset="0"/>
              </a:rPr>
              <a:t>ПРОФЕССИОНАЛЬНОЕ ОБРАЗОВАНИЕ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3818454" y="687241"/>
            <a:ext cx="51809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spc="50" dirty="0">
                <a:ln w="11430"/>
                <a:solidFill>
                  <a:srgbClr val="007E3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ial" charset="0"/>
              </a:rPr>
              <a:t>v</a:t>
            </a:r>
            <a:endParaRPr lang="ru-RU" sz="5400" b="1" spc="50" dirty="0">
              <a:ln w="11430"/>
              <a:solidFill>
                <a:srgbClr val="007E3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957402" y="2397448"/>
            <a:ext cx="51809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ial" charset="0"/>
              </a:rPr>
              <a:t>v</a:t>
            </a:r>
            <a:endParaRPr lang="ru-RU" sz="5400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ial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307" y="1064577"/>
            <a:ext cx="509830" cy="810000"/>
          </a:xfrm>
          <a:prstGeom prst="rect">
            <a:avLst/>
          </a:prstGeom>
        </p:spPr>
      </p:pic>
      <p:pic>
        <p:nvPicPr>
          <p:cNvPr id="66" name="Picture 4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3975906"/>
            <a:ext cx="576063" cy="5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46" name="Прямая со стрелкой 45"/>
          <p:cNvCxnSpPr/>
          <p:nvPr/>
        </p:nvCxnSpPr>
        <p:spPr>
          <a:xfrm flipV="1">
            <a:off x="1320722" y="3146305"/>
            <a:ext cx="10918" cy="1394265"/>
          </a:xfrm>
          <a:prstGeom prst="straightConnector1">
            <a:avLst/>
          </a:prstGeom>
          <a:ln w="44450">
            <a:solidFill>
              <a:srgbClr val="0064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V="1">
            <a:off x="3203849" y="3089946"/>
            <a:ext cx="817413" cy="623358"/>
          </a:xfrm>
          <a:prstGeom prst="straightConnector1">
            <a:avLst/>
          </a:prstGeom>
          <a:ln w="76200">
            <a:solidFill>
              <a:srgbClr val="009A4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flipH="1" flipV="1">
            <a:off x="6588224" y="3121576"/>
            <a:ext cx="936104" cy="591728"/>
          </a:xfrm>
          <a:prstGeom prst="straightConnector1">
            <a:avLst/>
          </a:prstGeom>
          <a:ln w="76200">
            <a:solidFill>
              <a:srgbClr val="009A4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6859" y="915566"/>
            <a:ext cx="954107" cy="4138123"/>
          </a:xfrm>
          <a:prstGeom prst="rect">
            <a:avLst/>
          </a:prstGeom>
          <a:solidFill>
            <a:srgbClr val="406000"/>
          </a:solidFill>
        </p:spPr>
        <p:txBody>
          <a:bodyPr vert="vert270" wrap="square">
            <a:spAutoFit/>
          </a:bodyPr>
          <a:lstStyle>
            <a:defPPr>
              <a:defRPr lang="ru-RU"/>
            </a:defPPr>
            <a:lvl1pPr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algn="ctr">
              <a:lnSpc>
                <a:spcPts val="3000"/>
              </a:lnSpc>
              <a:defRPr/>
            </a:pPr>
            <a:r>
              <a:rPr lang="ru-RU" sz="3200" dirty="0" smtClean="0">
                <a:cs typeface="Arial" charset="0"/>
              </a:rPr>
              <a:t>ПРОФЕССИОНАЛЬНОЕ ОБУЧЕНИЕ</a:t>
            </a:r>
          </a:p>
        </p:txBody>
      </p:sp>
      <p:cxnSp>
        <p:nvCxnSpPr>
          <p:cNvPr id="52" name="Прямая со стрелкой 51"/>
          <p:cNvCxnSpPr/>
          <p:nvPr/>
        </p:nvCxnSpPr>
        <p:spPr>
          <a:xfrm flipV="1">
            <a:off x="957730" y="3127366"/>
            <a:ext cx="1653866" cy="955463"/>
          </a:xfrm>
          <a:prstGeom prst="straightConnector1">
            <a:avLst/>
          </a:prstGeom>
          <a:ln w="76200">
            <a:solidFill>
              <a:srgbClr val="406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Прямоугольник 76"/>
          <p:cNvSpPr/>
          <p:nvPr/>
        </p:nvSpPr>
        <p:spPr>
          <a:xfrm>
            <a:off x="1965678" y="2959372"/>
            <a:ext cx="51809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ial" charset="0"/>
              </a:rPr>
              <a:t>v</a:t>
            </a:r>
            <a:endParaRPr lang="ru-RU" sz="5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54" name="Вертикальный свиток 53"/>
          <p:cNvSpPr/>
          <p:nvPr/>
        </p:nvSpPr>
        <p:spPr>
          <a:xfrm>
            <a:off x="3491880" y="2167758"/>
            <a:ext cx="2631185" cy="295980"/>
          </a:xfrm>
          <a:prstGeom prst="verticalScroll">
            <a:avLst/>
          </a:prstGeom>
          <a:ln>
            <a:solidFill>
              <a:srgbClr val="C00000"/>
            </a:solidFill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КВАЛИФИКАЦИЯ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056673" y="823615"/>
            <a:ext cx="954107" cy="4230074"/>
          </a:xfrm>
          <a:prstGeom prst="rect">
            <a:avLst/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42000">
                <a:srgbClr val="1A8D48"/>
              </a:gs>
              <a:gs pos="52000">
                <a:srgbClr val="FFFF00"/>
              </a:gs>
              <a:gs pos="64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2700000" scaled="1"/>
            <a:tileRect/>
          </a:gradFill>
        </p:spPr>
        <p:txBody>
          <a:bodyPr vert="vert270" wrap="square">
            <a:spAutoFit/>
          </a:bodyPr>
          <a:lstStyle>
            <a:defPPr>
              <a:defRPr lang="ru-RU"/>
            </a:defPPr>
            <a:lvl1pPr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algn="ctr">
              <a:lnSpc>
                <a:spcPts val="3000"/>
              </a:lnSpc>
              <a:defRPr/>
            </a:pPr>
            <a:r>
              <a:rPr lang="ru-RU" sz="3200" dirty="0" smtClean="0">
                <a:cs typeface="Arial" charset="0"/>
              </a:rPr>
              <a:t>ДОПОЛНИТЕЛЬНОЕ ОБРАЗОВАНИЕ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3347865" y="2959372"/>
            <a:ext cx="51809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ial" charset="0"/>
              </a:rPr>
              <a:t>v</a:t>
            </a:r>
            <a:endParaRPr lang="ru-RU" sz="5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790214" y="2959372"/>
            <a:ext cx="51809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ial" charset="0"/>
              </a:rPr>
              <a:t>v</a:t>
            </a:r>
            <a:endParaRPr lang="ru-RU" sz="5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17" name="Круговая стрелка 16"/>
          <p:cNvSpPr/>
          <p:nvPr/>
        </p:nvSpPr>
        <p:spPr>
          <a:xfrm rot="17419937">
            <a:off x="1162757" y="1462431"/>
            <a:ext cx="1016509" cy="1372635"/>
          </a:xfrm>
          <a:prstGeom prst="circularArrow">
            <a:avLst>
              <a:gd name="adj1" fmla="val 8486"/>
              <a:gd name="adj2" fmla="val 1142319"/>
              <a:gd name="adj3" fmla="val 20351926"/>
              <a:gd name="adj4" fmla="val 11746266"/>
              <a:gd name="adj5" fmla="val 8645"/>
            </a:avLst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rgbClr val="406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5" name="Круговая стрелка 64"/>
          <p:cNvSpPr/>
          <p:nvPr/>
        </p:nvSpPr>
        <p:spPr>
          <a:xfrm rot="16620548">
            <a:off x="1885081" y="1650904"/>
            <a:ext cx="1056323" cy="1419956"/>
          </a:xfrm>
          <a:prstGeom prst="circularArrow">
            <a:avLst>
              <a:gd name="adj1" fmla="val 7165"/>
              <a:gd name="adj2" fmla="val 908328"/>
              <a:gd name="adj3" fmla="val 19529973"/>
              <a:gd name="adj4" fmla="val 9800325"/>
              <a:gd name="adj5" fmla="val 10857"/>
            </a:avLst>
          </a:prstGeom>
          <a:solidFill>
            <a:srgbClr val="92D050"/>
          </a:solidFill>
          <a:ln w="76200">
            <a:solidFill>
              <a:srgbClr val="406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7" name="Круговая стрелка 66"/>
          <p:cNvSpPr/>
          <p:nvPr/>
        </p:nvSpPr>
        <p:spPr>
          <a:xfrm rot="12625038">
            <a:off x="2747325" y="1958226"/>
            <a:ext cx="1355345" cy="1029476"/>
          </a:xfrm>
          <a:prstGeom prst="circularArrow">
            <a:avLst>
              <a:gd name="adj1" fmla="val 7611"/>
              <a:gd name="adj2" fmla="val 1576042"/>
              <a:gd name="adj3" fmla="val 20472951"/>
              <a:gd name="adj4" fmla="val 12033593"/>
              <a:gd name="adj5" fmla="val 10800"/>
            </a:avLst>
          </a:prstGeom>
          <a:solidFill>
            <a:srgbClr val="92D050"/>
          </a:solidFill>
          <a:ln w="76200">
            <a:solidFill>
              <a:srgbClr val="406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>
            <a:off x="1165080" y="1712806"/>
            <a:ext cx="1901143" cy="819965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Прямоугольник 87"/>
          <p:cNvSpPr/>
          <p:nvPr/>
        </p:nvSpPr>
        <p:spPr>
          <a:xfrm>
            <a:off x="2181816" y="1821509"/>
            <a:ext cx="51809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ial" charset="0"/>
              </a:rPr>
              <a:t>v</a:t>
            </a:r>
            <a:endParaRPr lang="ru-RU" sz="5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81" name="Круговая стрелка 80"/>
          <p:cNvSpPr/>
          <p:nvPr/>
        </p:nvSpPr>
        <p:spPr>
          <a:xfrm rot="16200000" flipV="1">
            <a:off x="6286633" y="1223803"/>
            <a:ext cx="1407777" cy="2398599"/>
          </a:xfrm>
          <a:prstGeom prst="circularArrow">
            <a:avLst>
              <a:gd name="adj1" fmla="val 5832"/>
              <a:gd name="adj2" fmla="val 1142319"/>
              <a:gd name="adj3" fmla="val 20473274"/>
              <a:gd name="adj4" fmla="val 10854017"/>
              <a:gd name="adj5" fmla="val 9105"/>
            </a:avLst>
          </a:prstGeom>
          <a:solidFill>
            <a:srgbClr val="FFC000"/>
          </a:solidFill>
          <a:ln w="76200">
            <a:solidFill>
              <a:srgbClr val="003B3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6697677" y="1476873"/>
            <a:ext cx="975197" cy="795860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 flipH="1">
            <a:off x="7188141" y="1338600"/>
            <a:ext cx="486062" cy="92333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spc="50" dirty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ial" charset="0"/>
              </a:rPr>
              <a:t>v</a:t>
            </a:r>
            <a:endParaRPr lang="ru-RU" sz="5400" b="1" spc="50" dirty="0">
              <a:ln w="11430"/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ial" charset="0"/>
            </a:endParaRPr>
          </a:p>
        </p:txBody>
      </p:sp>
      <p:cxnSp>
        <p:nvCxnSpPr>
          <p:cNvPr id="85" name="Прямая соединительная линия 84"/>
          <p:cNvCxnSpPr/>
          <p:nvPr/>
        </p:nvCxnSpPr>
        <p:spPr>
          <a:xfrm flipH="1">
            <a:off x="3096136" y="1869672"/>
            <a:ext cx="2700000" cy="0"/>
          </a:xfrm>
          <a:prstGeom prst="line">
            <a:avLst/>
          </a:prstGeom>
          <a:ln w="44450">
            <a:solidFill>
              <a:srgbClr val="005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flipH="1">
            <a:off x="3312120" y="1707654"/>
            <a:ext cx="2340000" cy="0"/>
          </a:xfrm>
          <a:prstGeom prst="line">
            <a:avLst/>
          </a:prstGeom>
          <a:ln w="44450">
            <a:solidFill>
              <a:srgbClr val="005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/>
          <p:cNvPicPr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016" y="816642"/>
            <a:ext cx="330720" cy="783000"/>
          </a:xfrm>
          <a:prstGeom prst="rect">
            <a:avLst/>
          </a:prstGeom>
          <a:noFill/>
        </p:spPr>
      </p:pic>
      <p:cxnSp>
        <p:nvCxnSpPr>
          <p:cNvPr id="89" name="Прямая соединительная линия 88"/>
          <p:cNvCxnSpPr/>
          <p:nvPr/>
        </p:nvCxnSpPr>
        <p:spPr>
          <a:xfrm flipH="1">
            <a:off x="3456096" y="1599642"/>
            <a:ext cx="1980000" cy="0"/>
          </a:xfrm>
          <a:prstGeom prst="line">
            <a:avLst/>
          </a:prstGeom>
          <a:ln w="44450">
            <a:solidFill>
              <a:srgbClr val="005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72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5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000"/>
                            </p:stCondLst>
                            <p:childTnLst>
                              <p:par>
                                <p:cTn id="8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withGroup">
                            <p:stCondLst>
                              <p:cond delay="8500"/>
                            </p:stCondLst>
                            <p:childTnLst>
                              <p:par>
                                <p:cTn id="90" presetID="45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00"/>
                            </p:stCondLst>
                            <p:childTnLst>
                              <p:par>
                                <p:cTn id="1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"/>
                            </p:stCondLst>
                            <p:childTnLst>
                              <p:par>
                                <p:cTn id="1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500"/>
                            </p:stCondLst>
                            <p:childTnLst>
                              <p:par>
                                <p:cTn id="1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30" grpId="0"/>
      <p:bldP spid="35" grpId="0" animBg="1"/>
      <p:bldP spid="36" grpId="0" animBg="1"/>
      <p:bldP spid="82" grpId="0"/>
      <p:bldP spid="54" grpId="0" animBg="1"/>
      <p:bldP spid="17" grpId="0" animBg="1"/>
      <p:bldP spid="65" grpId="0" animBg="1"/>
      <p:bldP spid="67" grpId="0" animBg="1"/>
      <p:bldP spid="8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475929"/>
            <a:ext cx="864096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Ожидаемые результаты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800" dirty="0" smtClean="0"/>
              <a:t>Профессиональное образование, ориентированное на реальное производство.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800" dirty="0" smtClean="0"/>
              <a:t>Развитие системы прогнозирования потребности в кадрах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800" dirty="0" smtClean="0"/>
              <a:t>Увеличение уровня финансирования образования со стороны предприятий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800" dirty="0" smtClean="0"/>
              <a:t>Вариативность индивидуальных образовательных программ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800" dirty="0" smtClean="0"/>
              <a:t>Развитие системы независимой оценки качества подготовки выпускников и педагогических кадров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800" dirty="0" smtClean="0"/>
              <a:t>Значительный рост квалификации рабочих кадров и повышение престижа рабочих профессий в результате развития новых форм образования</a:t>
            </a:r>
            <a:endParaRPr lang="ru-RU" sz="18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44000" cy="90483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8000" b="1" spc="-140">
                <a:solidFill>
                  <a:schemeClr val="bg1"/>
                </a:solidFill>
              </a:defRPr>
            </a:lvl1pPr>
          </a:lstStyle>
          <a:p>
            <a:r>
              <a:rPr lang="ru-RU" sz="7200" dirty="0" smtClean="0"/>
              <a:t>Дуальное образование</a:t>
            </a:r>
            <a:endParaRPr lang="ru-RU" sz="7200" dirty="0"/>
          </a:p>
        </p:txBody>
      </p:sp>
      <p:pic>
        <p:nvPicPr>
          <p:cNvPr id="1026" name="Picture 2" descr="http://asi.ru/images/logos/ASI_s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59582"/>
            <a:ext cx="154305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979712" y="987574"/>
            <a:ext cx="7056784" cy="1401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2400" dirty="0" smtClean="0"/>
              <a:t>Системный проект </a:t>
            </a:r>
          </a:p>
          <a:p>
            <a:pPr algn="ctr">
              <a:lnSpc>
                <a:spcPct val="70000"/>
              </a:lnSpc>
            </a:pPr>
            <a:r>
              <a:rPr lang="ru-RU" sz="2400" b="1" dirty="0" smtClean="0">
                <a:solidFill>
                  <a:srgbClr val="336600"/>
                </a:solidFill>
              </a:rPr>
              <a:t>«Подготовка рабочих кадров, соответствующих требованиям высокотехнологичных отраслей промышленности, на основе дуального образования»</a:t>
            </a:r>
            <a:endParaRPr lang="ru-RU" sz="2400" b="1" dirty="0">
              <a:solidFill>
                <a:srgbClr val="33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815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/>
          <p:cNvGrpSpPr/>
          <p:nvPr/>
        </p:nvGrpSpPr>
        <p:grpSpPr>
          <a:xfrm>
            <a:off x="201967" y="1731900"/>
            <a:ext cx="2258421" cy="2724737"/>
            <a:chOff x="223962" y="3000372"/>
            <a:chExt cx="3011228" cy="3616892"/>
          </a:xfrm>
        </p:grpSpPr>
        <p:sp>
          <p:nvSpPr>
            <p:cNvPr id="4" name="AutoShape 4"/>
            <p:cNvSpPr>
              <a:spLocks noChangeAspect="1" noChangeArrowheads="1"/>
            </p:cNvSpPr>
            <p:nvPr/>
          </p:nvSpPr>
          <p:spPr bwMode="auto">
            <a:xfrm>
              <a:off x="223962" y="3000372"/>
              <a:ext cx="3011228" cy="361689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ru-RU" sz="1800" b="1" dirty="0">
                  <a:solidFill>
                    <a:schemeClr val="bg1"/>
                  </a:solidFill>
                  <a:latin typeface="Arial Black" pitchFamily="34" charset="0"/>
                </a:rPr>
                <a:t>Традиционные</a:t>
              </a:r>
              <a:r>
                <a:rPr lang="ru-RU" sz="1800" dirty="0"/>
                <a:t>		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17348" y="3490340"/>
              <a:ext cx="2607147" cy="143885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grpSp>
          <p:nvGrpSpPr>
            <p:cNvPr id="8" name="Группа 7"/>
            <p:cNvGrpSpPr/>
            <p:nvPr/>
          </p:nvGrpSpPr>
          <p:grpSpPr>
            <a:xfrm>
              <a:off x="722794" y="3980950"/>
              <a:ext cx="383126" cy="776852"/>
              <a:chOff x="4959613" y="1411736"/>
              <a:chExt cx="357190" cy="874255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6" name="Равнобедренный треугольник 5"/>
              <p:cNvSpPr/>
              <p:nvPr/>
            </p:nvSpPr>
            <p:spPr>
              <a:xfrm flipV="1">
                <a:off x="4959613" y="1714488"/>
                <a:ext cx="357190" cy="571503"/>
              </a:xfrm>
              <a:prstGeom prst="triangle">
                <a:avLst/>
              </a:prstGeom>
              <a:solidFill>
                <a:srgbClr val="16537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800"/>
              </a:p>
            </p:txBody>
          </p:sp>
          <p:sp>
            <p:nvSpPr>
              <p:cNvPr id="7" name="Овал 6"/>
              <p:cNvSpPr/>
              <p:nvPr/>
            </p:nvSpPr>
            <p:spPr>
              <a:xfrm>
                <a:off x="5043101" y="1411736"/>
                <a:ext cx="193502" cy="231313"/>
              </a:xfrm>
              <a:prstGeom prst="ellipse">
                <a:avLst/>
              </a:prstGeom>
              <a:solidFill>
                <a:srgbClr val="16537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800"/>
              </a:p>
            </p:txBody>
          </p:sp>
        </p:grpSp>
        <p:grpSp>
          <p:nvGrpSpPr>
            <p:cNvPr id="9" name="Группа 8"/>
            <p:cNvGrpSpPr/>
            <p:nvPr/>
          </p:nvGrpSpPr>
          <p:grpSpPr>
            <a:xfrm>
              <a:off x="2217560" y="3949821"/>
              <a:ext cx="383126" cy="807983"/>
              <a:chOff x="5000628" y="1376703"/>
              <a:chExt cx="357190" cy="909289"/>
            </a:xfrm>
            <a:solidFill>
              <a:srgbClr val="C00000"/>
            </a:solidFill>
          </p:grpSpPr>
          <p:sp>
            <p:nvSpPr>
              <p:cNvPr id="10" name="Равнобедренный треугольник 9"/>
              <p:cNvSpPr/>
              <p:nvPr/>
            </p:nvSpPr>
            <p:spPr>
              <a:xfrm flipV="1">
                <a:off x="5000628" y="1714488"/>
                <a:ext cx="357190" cy="571504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800"/>
              </a:p>
            </p:txBody>
          </p:sp>
          <p:sp>
            <p:nvSpPr>
              <p:cNvPr id="11" name="Овал 10"/>
              <p:cNvSpPr/>
              <p:nvPr/>
            </p:nvSpPr>
            <p:spPr>
              <a:xfrm>
                <a:off x="5072066" y="1376703"/>
                <a:ext cx="201378" cy="242006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800"/>
              </a:p>
            </p:txBody>
          </p:sp>
        </p:grpSp>
        <p:sp>
          <p:nvSpPr>
            <p:cNvPr id="13" name="Скругленная прямоугольная выноска 12"/>
            <p:cNvSpPr/>
            <p:nvPr/>
          </p:nvSpPr>
          <p:spPr>
            <a:xfrm>
              <a:off x="1141545" y="3575802"/>
              <a:ext cx="1628293" cy="338552"/>
            </a:xfrm>
            <a:prstGeom prst="wedgeRoundRectCallout">
              <a:avLst>
                <a:gd name="adj1" fmla="val -54497"/>
                <a:gd name="adj2" fmla="val 116226"/>
                <a:gd name="adj3" fmla="val 16667"/>
              </a:avLst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800" dirty="0"/>
                <a:t>материал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06809" y="4990539"/>
              <a:ext cx="2607147" cy="143885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27" name="Пятиугольник 26"/>
            <p:cNvSpPr/>
            <p:nvPr/>
          </p:nvSpPr>
          <p:spPr>
            <a:xfrm>
              <a:off x="980827" y="5562487"/>
              <a:ext cx="1528328" cy="432614"/>
            </a:xfrm>
            <a:prstGeom prst="homePlate">
              <a:avLst>
                <a:gd name="adj" fmla="val 5677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800" spc="-100" dirty="0"/>
                <a:t>практика </a:t>
              </a:r>
            </a:p>
          </p:txBody>
        </p:sp>
        <p:grpSp>
          <p:nvGrpSpPr>
            <p:cNvPr id="38" name="Группа 37"/>
            <p:cNvGrpSpPr/>
            <p:nvPr/>
          </p:nvGrpSpPr>
          <p:grpSpPr>
            <a:xfrm>
              <a:off x="558889" y="5241186"/>
              <a:ext cx="355467" cy="814130"/>
              <a:chOff x="5214942" y="1175839"/>
              <a:chExt cx="282462" cy="672191"/>
            </a:xfrm>
          </p:grpSpPr>
          <p:sp>
            <p:nvSpPr>
              <p:cNvPr id="39" name="Равнобедренный треугольник 38"/>
              <p:cNvSpPr/>
              <p:nvPr/>
            </p:nvSpPr>
            <p:spPr>
              <a:xfrm flipV="1">
                <a:off x="5214942" y="1428736"/>
                <a:ext cx="282462" cy="419294"/>
              </a:xfrm>
              <a:prstGeom prst="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800"/>
              </a:p>
            </p:txBody>
          </p:sp>
          <p:sp>
            <p:nvSpPr>
              <p:cNvPr id="40" name="Овал 39"/>
              <p:cNvSpPr>
                <a:spLocks/>
              </p:cNvSpPr>
              <p:nvPr/>
            </p:nvSpPr>
            <p:spPr>
              <a:xfrm>
                <a:off x="5271434" y="1175839"/>
                <a:ext cx="171638" cy="177552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800"/>
              </a:p>
            </p:txBody>
          </p:sp>
        </p:grpSp>
        <p:grpSp>
          <p:nvGrpSpPr>
            <p:cNvPr id="42" name="Группа 41"/>
            <p:cNvGrpSpPr/>
            <p:nvPr/>
          </p:nvGrpSpPr>
          <p:grpSpPr>
            <a:xfrm>
              <a:off x="2512214" y="5068141"/>
              <a:ext cx="449509" cy="1021314"/>
              <a:chOff x="2000232" y="5500702"/>
              <a:chExt cx="357190" cy="843255"/>
            </a:xfrm>
          </p:grpSpPr>
          <p:grpSp>
            <p:nvGrpSpPr>
              <p:cNvPr id="18" name="Группа 17"/>
              <p:cNvGrpSpPr/>
              <p:nvPr/>
            </p:nvGrpSpPr>
            <p:grpSpPr>
              <a:xfrm>
                <a:off x="2000232" y="5693697"/>
                <a:ext cx="282462" cy="650260"/>
                <a:chOff x="5214942" y="1197770"/>
                <a:chExt cx="282462" cy="650260"/>
              </a:xfrm>
            </p:grpSpPr>
            <p:sp>
              <p:nvSpPr>
                <p:cNvPr id="16" name="Равнобедренный треугольник 15"/>
                <p:cNvSpPr/>
                <p:nvPr/>
              </p:nvSpPr>
              <p:spPr>
                <a:xfrm flipV="1">
                  <a:off x="5214942" y="1428736"/>
                  <a:ext cx="282462" cy="419294"/>
                </a:xfrm>
                <a:prstGeom prst="triangle">
                  <a:avLst/>
                </a:prstGeom>
                <a:solidFill>
                  <a:srgbClr val="C0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800"/>
                </a:p>
              </p:txBody>
            </p:sp>
            <p:sp>
              <p:nvSpPr>
                <p:cNvPr id="17" name="Овал 16"/>
                <p:cNvSpPr/>
                <p:nvPr/>
              </p:nvSpPr>
              <p:spPr>
                <a:xfrm>
                  <a:off x="5285243" y="1197770"/>
                  <a:ext cx="155667" cy="178554"/>
                </a:xfrm>
                <a:prstGeom prst="ellipse">
                  <a:avLst/>
                </a:prstGeom>
                <a:solidFill>
                  <a:srgbClr val="C0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800"/>
                </a:p>
              </p:txBody>
            </p:sp>
          </p:grpSp>
          <p:sp>
            <p:nvSpPr>
              <p:cNvPr id="41" name="7-конечная звезда 40"/>
              <p:cNvSpPr/>
              <p:nvPr/>
            </p:nvSpPr>
            <p:spPr>
              <a:xfrm>
                <a:off x="2214546" y="5500702"/>
                <a:ext cx="142876" cy="142876"/>
              </a:xfrm>
              <a:prstGeom prst="star7">
                <a:avLst>
                  <a:gd name="adj" fmla="val 16669"/>
                  <a:gd name="hf" fmla="val 102572"/>
                  <a:gd name="vf" fmla="val 105210"/>
                </a:avLst>
              </a:prstGeom>
              <a:solidFill>
                <a:srgbClr val="C00000"/>
              </a:solidFill>
              <a:ln>
                <a:solidFill>
                  <a:srgbClr val="99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800"/>
              </a:p>
            </p:txBody>
          </p:sp>
        </p:grpSp>
      </p:grpSp>
      <p:sp>
        <p:nvSpPr>
          <p:cNvPr id="43" name="Плюс 42"/>
          <p:cNvSpPr/>
          <p:nvPr/>
        </p:nvSpPr>
        <p:spPr>
          <a:xfrm>
            <a:off x="2603432" y="2796443"/>
            <a:ext cx="685800" cy="685800"/>
          </a:xfrm>
          <a:prstGeom prst="mathPlus">
            <a:avLst/>
          </a:prstGeom>
          <a:solidFill>
            <a:srgbClr val="0080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3667041" y="964282"/>
            <a:ext cx="5345266" cy="3695700"/>
            <a:chOff x="4433287" y="1815673"/>
            <a:chExt cx="7127021" cy="492760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433287" y="1815673"/>
              <a:ext cx="7127021" cy="4927600"/>
            </a:xfrm>
            <a:prstGeom prst="rect">
              <a:avLst/>
            </a:prstGeom>
            <a:solidFill>
              <a:srgbClr val="008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ru-RU" sz="2400" dirty="0">
                  <a:solidFill>
                    <a:schemeClr val="bg1"/>
                  </a:solidFill>
                  <a:latin typeface="Arial Black" pitchFamily="34" charset="0"/>
                </a:rPr>
                <a:t>Инновационные</a:t>
              </a:r>
              <a:endParaRPr lang="ru-RU" dirty="0"/>
            </a:p>
            <a:p>
              <a:pPr algn="ctr"/>
              <a:endParaRPr lang="ru-RU" dirty="0"/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4626953" y="2588909"/>
              <a:ext cx="3211777" cy="20679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ru-RU" sz="1800" b="1" dirty="0">
                  <a:solidFill>
                    <a:srgbClr val="006600"/>
                  </a:solidFill>
                  <a:latin typeface="Arial Black" pitchFamily="34" charset="0"/>
                </a:rPr>
                <a:t>Кейсы</a:t>
              </a:r>
              <a:endParaRPr lang="ru-RU" b="1" dirty="0">
                <a:solidFill>
                  <a:srgbClr val="006600"/>
                </a:solidFill>
                <a:latin typeface="Arial Black" pitchFamily="34" charset="0"/>
              </a:endParaRPr>
            </a:p>
            <a:p>
              <a:endParaRPr lang="ru-RU" b="1" dirty="0">
                <a:solidFill>
                  <a:srgbClr val="006600"/>
                </a:solidFill>
                <a:latin typeface="Arial Black" pitchFamily="34" charset="0"/>
              </a:endParaRPr>
            </a:p>
            <a:p>
              <a:endParaRPr lang="ru-RU" b="1" dirty="0">
                <a:solidFill>
                  <a:srgbClr val="006600"/>
                </a:solidFill>
                <a:latin typeface="Arial Black" pitchFamily="34" charset="0"/>
              </a:endParaRPr>
            </a:p>
            <a:p>
              <a:endParaRPr lang="ru-RU" b="1" dirty="0">
                <a:solidFill>
                  <a:srgbClr val="006600"/>
                </a:solidFill>
                <a:latin typeface="Arial Black" pitchFamily="34" charset="0"/>
              </a:endParaRPr>
            </a:p>
            <a:p>
              <a:pPr algn="r">
                <a:spcBef>
                  <a:spcPts val="450"/>
                </a:spcBef>
              </a:pPr>
              <a:r>
                <a:rPr lang="ru-RU" sz="900" b="1" dirty="0">
                  <a:solidFill>
                    <a:srgbClr val="006600"/>
                  </a:solidFill>
                  <a:latin typeface="Arial Black" pitchFamily="34" charset="0"/>
                </a:rPr>
                <a:t>    </a:t>
              </a:r>
              <a:r>
                <a:rPr lang="ru-RU" b="1" dirty="0">
                  <a:solidFill>
                    <a:srgbClr val="006600"/>
                  </a:solidFill>
                  <a:latin typeface="Arial Black" pitchFamily="34" charset="0"/>
                </a:rPr>
                <a:t>       </a:t>
              </a:r>
              <a:endParaRPr lang="ru-RU" b="1" dirty="0" smtClean="0">
                <a:solidFill>
                  <a:srgbClr val="006600"/>
                </a:solidFill>
                <a:latin typeface="Arial Black" pitchFamily="34" charset="0"/>
              </a:endParaRPr>
            </a:p>
            <a:p>
              <a:pPr algn="ctr"/>
              <a:r>
                <a:rPr lang="ru-RU" b="1" dirty="0" smtClean="0">
                  <a:solidFill>
                    <a:srgbClr val="006600"/>
                  </a:solidFill>
                  <a:latin typeface="Arial Black" pitchFamily="34" charset="0"/>
                </a:rPr>
                <a:t>Ситуация </a:t>
              </a:r>
              <a:endParaRPr lang="ru-RU" b="1" dirty="0">
                <a:solidFill>
                  <a:srgbClr val="006600"/>
                </a:solidFill>
                <a:latin typeface="Arial Black" pitchFamily="34" charset="0"/>
              </a:endParaRPr>
            </a:p>
          </p:txBody>
        </p:sp>
        <p:grpSp>
          <p:nvGrpSpPr>
            <p:cNvPr id="85" name="Группа 84"/>
            <p:cNvGrpSpPr/>
            <p:nvPr/>
          </p:nvGrpSpPr>
          <p:grpSpPr>
            <a:xfrm>
              <a:off x="7251978" y="3067604"/>
              <a:ext cx="375731" cy="803319"/>
              <a:chOff x="5214942" y="1219089"/>
              <a:chExt cx="282462" cy="628941"/>
            </a:xfrm>
            <a:solidFill>
              <a:srgbClr val="F0B1AA"/>
            </a:solidFill>
          </p:grpSpPr>
          <p:sp>
            <p:nvSpPr>
              <p:cNvPr id="86" name="Равнобедренный треугольник 85"/>
              <p:cNvSpPr/>
              <p:nvPr/>
            </p:nvSpPr>
            <p:spPr>
              <a:xfrm flipV="1">
                <a:off x="5214942" y="1428736"/>
                <a:ext cx="282462" cy="419294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" name="Овал 86"/>
              <p:cNvSpPr/>
              <p:nvPr/>
            </p:nvSpPr>
            <p:spPr>
              <a:xfrm>
                <a:off x="5271434" y="1219089"/>
                <a:ext cx="169477" cy="157235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8" name="Группа 87"/>
            <p:cNvGrpSpPr/>
            <p:nvPr/>
          </p:nvGrpSpPr>
          <p:grpSpPr>
            <a:xfrm>
              <a:off x="7109102" y="3210480"/>
              <a:ext cx="375731" cy="803319"/>
              <a:chOff x="5214942" y="1219089"/>
              <a:chExt cx="282462" cy="628941"/>
            </a:xfrm>
            <a:solidFill>
              <a:srgbClr val="E67B70"/>
            </a:solidFill>
          </p:grpSpPr>
          <p:sp>
            <p:nvSpPr>
              <p:cNvPr id="89" name="Равнобедренный треугольник 88"/>
              <p:cNvSpPr/>
              <p:nvPr/>
            </p:nvSpPr>
            <p:spPr>
              <a:xfrm flipV="1">
                <a:off x="5214942" y="1428736"/>
                <a:ext cx="282462" cy="419294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" name="Овал 89"/>
              <p:cNvSpPr/>
              <p:nvPr/>
            </p:nvSpPr>
            <p:spPr>
              <a:xfrm>
                <a:off x="5271434" y="1219089"/>
                <a:ext cx="169477" cy="157235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5" name="Прямоугольник 44"/>
            <p:cNvSpPr/>
            <p:nvPr/>
          </p:nvSpPr>
          <p:spPr>
            <a:xfrm>
              <a:off x="7979721" y="4756779"/>
              <a:ext cx="3389571" cy="19162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ru-RU" sz="1800" b="1" dirty="0">
                  <a:solidFill>
                    <a:srgbClr val="006600"/>
                  </a:solidFill>
                  <a:latin typeface="Arial Black" pitchFamily="34" charset="0"/>
                </a:rPr>
                <a:t>Имитация</a:t>
              </a:r>
            </a:p>
            <a:p>
              <a:endParaRPr lang="ru-RU" b="1" dirty="0">
                <a:solidFill>
                  <a:srgbClr val="006600"/>
                </a:solidFill>
                <a:latin typeface="Arial Black" pitchFamily="34" charset="0"/>
              </a:endParaRPr>
            </a:p>
            <a:p>
              <a:endParaRPr lang="ru-RU" b="1" dirty="0">
                <a:solidFill>
                  <a:srgbClr val="006600"/>
                </a:solidFill>
                <a:latin typeface="Arial Black" pitchFamily="34" charset="0"/>
              </a:endParaRPr>
            </a:p>
            <a:p>
              <a:endParaRPr lang="ru-RU" b="1" dirty="0">
                <a:solidFill>
                  <a:srgbClr val="006600"/>
                </a:solidFill>
                <a:latin typeface="Arial Black" pitchFamily="34" charset="0"/>
              </a:endParaRPr>
            </a:p>
            <a:p>
              <a:pPr algn="ctr">
                <a:spcBef>
                  <a:spcPts val="450"/>
                </a:spcBef>
              </a:pPr>
              <a:r>
                <a:rPr lang="ru-RU" sz="1800" b="1" dirty="0" smtClean="0">
                  <a:solidFill>
                    <a:srgbClr val="006600"/>
                  </a:solidFill>
                  <a:latin typeface="Arial Black" pitchFamily="34" charset="0"/>
                </a:rPr>
                <a:t>Модель</a:t>
              </a:r>
              <a:r>
                <a:rPr lang="ru-RU" sz="1200" b="1" dirty="0" smtClean="0">
                  <a:solidFill>
                    <a:srgbClr val="006600"/>
                  </a:solidFill>
                  <a:latin typeface="Arial Black" pitchFamily="34" charset="0"/>
                </a:rPr>
                <a:t> </a:t>
              </a:r>
              <a:endParaRPr lang="ru-RU" sz="1200" b="1" dirty="0">
                <a:solidFill>
                  <a:srgbClr val="006600"/>
                </a:solidFill>
                <a:latin typeface="Arial Black" pitchFamily="34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4645754" y="4742809"/>
              <a:ext cx="3211503" cy="193026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ru-RU" sz="1800" b="1" dirty="0">
                  <a:solidFill>
                    <a:srgbClr val="006600"/>
                  </a:solidFill>
                  <a:latin typeface="Arial Black" pitchFamily="34" charset="0"/>
                </a:rPr>
                <a:t>Игры</a:t>
              </a:r>
              <a:endParaRPr lang="ru-RU" b="1" dirty="0">
                <a:solidFill>
                  <a:srgbClr val="006600"/>
                </a:solidFill>
                <a:latin typeface="Arial Black" pitchFamily="34" charset="0"/>
              </a:endParaRPr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4819742" y="5466418"/>
              <a:ext cx="375731" cy="803319"/>
              <a:chOff x="6858016" y="1290527"/>
              <a:chExt cx="282462" cy="628941"/>
            </a:xfrm>
          </p:grpSpPr>
          <p:sp>
            <p:nvSpPr>
              <p:cNvPr id="19" name="Равнобедренный треугольник 18"/>
              <p:cNvSpPr/>
              <p:nvPr/>
            </p:nvSpPr>
            <p:spPr>
              <a:xfrm flipV="1">
                <a:off x="6858016" y="1500174"/>
                <a:ext cx="282462" cy="419294"/>
              </a:xfrm>
              <a:prstGeom prst="triangle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Овал 19"/>
              <p:cNvSpPr/>
              <p:nvPr/>
            </p:nvSpPr>
            <p:spPr>
              <a:xfrm>
                <a:off x="6914508" y="1290527"/>
                <a:ext cx="169477" cy="157235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8" name="Группа 27"/>
            <p:cNvGrpSpPr/>
            <p:nvPr/>
          </p:nvGrpSpPr>
          <p:grpSpPr>
            <a:xfrm>
              <a:off x="6709001" y="5064759"/>
              <a:ext cx="375731" cy="803319"/>
              <a:chOff x="5214942" y="1219089"/>
              <a:chExt cx="282462" cy="628941"/>
            </a:xfrm>
          </p:grpSpPr>
          <p:sp>
            <p:nvSpPr>
              <p:cNvPr id="29" name="Равнобедренный треугольник 28"/>
              <p:cNvSpPr/>
              <p:nvPr/>
            </p:nvSpPr>
            <p:spPr>
              <a:xfrm flipV="1">
                <a:off x="5214942" y="1428736"/>
                <a:ext cx="282462" cy="419294"/>
              </a:xfrm>
              <a:prstGeom prst="triangl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Овал 29"/>
              <p:cNvSpPr/>
              <p:nvPr/>
            </p:nvSpPr>
            <p:spPr>
              <a:xfrm>
                <a:off x="5271434" y="1219089"/>
                <a:ext cx="169477" cy="157235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2" name="Группа 31"/>
            <p:cNvGrpSpPr/>
            <p:nvPr/>
          </p:nvGrpSpPr>
          <p:grpSpPr>
            <a:xfrm>
              <a:off x="6923315" y="5578826"/>
              <a:ext cx="375731" cy="803319"/>
              <a:chOff x="5214942" y="1219089"/>
              <a:chExt cx="282462" cy="628941"/>
            </a:xfrm>
          </p:grpSpPr>
          <p:sp>
            <p:nvSpPr>
              <p:cNvPr id="33" name="Равнобедренный треугольник 32"/>
              <p:cNvSpPr/>
              <p:nvPr/>
            </p:nvSpPr>
            <p:spPr>
              <a:xfrm flipV="1">
                <a:off x="5214942" y="1428736"/>
                <a:ext cx="282462" cy="419294"/>
              </a:xfrm>
              <a:prstGeom prst="triangl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4" name="Овал 33"/>
              <p:cNvSpPr/>
              <p:nvPr/>
            </p:nvSpPr>
            <p:spPr>
              <a:xfrm>
                <a:off x="5271434" y="1219089"/>
                <a:ext cx="169477" cy="157235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5" name="Группа 34"/>
            <p:cNvGrpSpPr/>
            <p:nvPr/>
          </p:nvGrpSpPr>
          <p:grpSpPr>
            <a:xfrm>
              <a:off x="6351811" y="5421949"/>
              <a:ext cx="375731" cy="803319"/>
              <a:chOff x="5214942" y="1219089"/>
              <a:chExt cx="282462" cy="628941"/>
            </a:xfrm>
          </p:grpSpPr>
          <p:sp>
            <p:nvSpPr>
              <p:cNvPr id="36" name="Равнобедренный треугольник 35"/>
              <p:cNvSpPr/>
              <p:nvPr/>
            </p:nvSpPr>
            <p:spPr>
              <a:xfrm flipV="1">
                <a:off x="5214942" y="1428736"/>
                <a:ext cx="282462" cy="419294"/>
              </a:xfrm>
              <a:prstGeom prst="triangl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5271434" y="1219089"/>
                <a:ext cx="169477" cy="157235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4" name="Овал 43"/>
            <p:cNvSpPr/>
            <p:nvPr/>
          </p:nvSpPr>
          <p:spPr>
            <a:xfrm>
              <a:off x="6108738" y="4938249"/>
              <a:ext cx="1520431" cy="1568360"/>
            </a:xfrm>
            <a:prstGeom prst="ellipse">
              <a:avLst/>
            </a:prstGeom>
            <a:noFill/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Двойная стрелка влево/вверх 45"/>
            <p:cNvSpPr/>
            <p:nvPr/>
          </p:nvSpPr>
          <p:spPr>
            <a:xfrm rot="8143898">
              <a:off x="5357405" y="5322570"/>
              <a:ext cx="1045296" cy="912447"/>
            </a:xfrm>
            <a:prstGeom prst="leftUpArrow">
              <a:avLst>
                <a:gd name="adj1" fmla="val 16873"/>
                <a:gd name="adj2" fmla="val 16196"/>
                <a:gd name="adj3" fmla="val 33127"/>
              </a:avLst>
            </a:prstGeom>
            <a:solidFill>
              <a:srgbClr val="006600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7" name="Группа 46"/>
            <p:cNvGrpSpPr/>
            <p:nvPr/>
          </p:nvGrpSpPr>
          <p:grpSpPr>
            <a:xfrm>
              <a:off x="10775031" y="5349839"/>
              <a:ext cx="375731" cy="803319"/>
              <a:chOff x="5214942" y="1219089"/>
              <a:chExt cx="282462" cy="628941"/>
            </a:xfrm>
          </p:grpSpPr>
          <p:sp>
            <p:nvSpPr>
              <p:cNvPr id="48" name="Равнобедренный треугольник 47"/>
              <p:cNvSpPr/>
              <p:nvPr/>
            </p:nvSpPr>
            <p:spPr>
              <a:xfrm flipV="1">
                <a:off x="5214942" y="1428736"/>
                <a:ext cx="282462" cy="419294"/>
              </a:xfrm>
              <a:prstGeom prst="triangl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" name="Овал 48"/>
              <p:cNvSpPr/>
              <p:nvPr/>
            </p:nvSpPr>
            <p:spPr>
              <a:xfrm>
                <a:off x="5271434" y="1219089"/>
                <a:ext cx="169477" cy="157235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0" name="Группа 49"/>
            <p:cNvGrpSpPr/>
            <p:nvPr/>
          </p:nvGrpSpPr>
          <p:grpSpPr>
            <a:xfrm>
              <a:off x="8125763" y="5384258"/>
              <a:ext cx="375731" cy="803319"/>
              <a:chOff x="6858016" y="1290527"/>
              <a:chExt cx="282462" cy="628941"/>
            </a:xfrm>
          </p:grpSpPr>
          <p:sp>
            <p:nvSpPr>
              <p:cNvPr id="51" name="Равнобедренный треугольник 50"/>
              <p:cNvSpPr/>
              <p:nvPr/>
            </p:nvSpPr>
            <p:spPr>
              <a:xfrm flipV="1">
                <a:off x="6858016" y="1500174"/>
                <a:ext cx="282462" cy="419294"/>
              </a:xfrm>
              <a:prstGeom prst="triangle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2" name="Овал 51"/>
              <p:cNvSpPr/>
              <p:nvPr/>
            </p:nvSpPr>
            <p:spPr>
              <a:xfrm>
                <a:off x="6914508" y="1290527"/>
                <a:ext cx="169477" cy="157235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3" name="Двойная стрелка влево/вверх 52"/>
            <p:cNvSpPr/>
            <p:nvPr/>
          </p:nvSpPr>
          <p:spPr>
            <a:xfrm rot="8143898">
              <a:off x="8624311" y="5277967"/>
              <a:ext cx="1045296" cy="912447"/>
            </a:xfrm>
            <a:prstGeom prst="leftUpArrow">
              <a:avLst>
                <a:gd name="adj1" fmla="val 16873"/>
                <a:gd name="adj2" fmla="val 16196"/>
                <a:gd name="adj3" fmla="val 33127"/>
              </a:avLst>
            </a:prstGeom>
            <a:solidFill>
              <a:srgbClr val="006600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9207049" y="4955078"/>
              <a:ext cx="1425404" cy="1391812"/>
            </a:xfrm>
            <a:prstGeom prst="ellipse">
              <a:avLst/>
            </a:prstGeom>
            <a:noFill/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56" name="Схема 55"/>
            <p:cNvGraphicFramePr/>
            <p:nvPr>
              <p:extLst>
                <p:ext uri="{D42A27DB-BD31-4B8C-83A1-F6EECF244321}">
                  <p14:modId xmlns:p14="http://schemas.microsoft.com/office/powerpoint/2010/main" val="785593046"/>
                </p:ext>
              </p:extLst>
            </p:nvPr>
          </p:nvGraphicFramePr>
          <p:xfrm>
            <a:off x="8870481" y="5098752"/>
            <a:ext cx="1904551" cy="109493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9" name="Прямоугольник 58"/>
            <p:cNvSpPr/>
            <p:nvPr/>
          </p:nvSpPr>
          <p:spPr>
            <a:xfrm>
              <a:off x="7981607" y="2585417"/>
              <a:ext cx="3366626" cy="207655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ru-RU" sz="1800" b="1" dirty="0">
                  <a:solidFill>
                    <a:srgbClr val="006600"/>
                  </a:solidFill>
                  <a:latin typeface="Arial Black" pitchFamily="34" charset="0"/>
                </a:rPr>
                <a:t>Проектирование</a:t>
              </a:r>
            </a:p>
            <a:p>
              <a:endParaRPr lang="ru-RU" b="1" dirty="0">
                <a:solidFill>
                  <a:srgbClr val="006600"/>
                </a:solidFill>
                <a:latin typeface="Arial Black" pitchFamily="34" charset="0"/>
              </a:endParaRPr>
            </a:p>
            <a:p>
              <a:endParaRPr lang="ru-RU" b="1" dirty="0">
                <a:solidFill>
                  <a:srgbClr val="006600"/>
                </a:solidFill>
                <a:latin typeface="Arial Black" pitchFamily="34" charset="0"/>
              </a:endParaRPr>
            </a:p>
            <a:p>
              <a:endParaRPr lang="ru-RU" b="1" dirty="0">
                <a:solidFill>
                  <a:srgbClr val="006600"/>
                </a:solidFill>
                <a:latin typeface="Arial Black" pitchFamily="34" charset="0"/>
              </a:endParaRPr>
            </a:p>
            <a:p>
              <a:pPr algn="r">
                <a:lnSpc>
                  <a:spcPts val="1200"/>
                </a:lnSpc>
                <a:spcBef>
                  <a:spcPts val="450"/>
                </a:spcBef>
              </a:pPr>
              <a:r>
                <a:rPr lang="ru-RU" sz="1200" b="1" dirty="0">
                  <a:solidFill>
                    <a:srgbClr val="006600"/>
                  </a:solidFill>
                  <a:latin typeface="Arial Black" pitchFamily="34" charset="0"/>
                </a:rPr>
                <a:t>            </a:t>
              </a:r>
              <a:r>
                <a:rPr lang="ru-RU" sz="1200" b="1" dirty="0" smtClean="0">
                  <a:solidFill>
                    <a:srgbClr val="006600"/>
                  </a:solidFill>
                  <a:latin typeface="Arial Black" pitchFamily="34" charset="0"/>
                </a:rPr>
                <a:t>Продукт</a:t>
              </a:r>
              <a:r>
                <a:rPr lang="ru-RU" sz="1200" b="1" dirty="0">
                  <a:solidFill>
                    <a:srgbClr val="006600"/>
                  </a:solidFill>
                  <a:latin typeface="Arial Black" pitchFamily="34" charset="0"/>
                </a:rPr>
                <a:t>/</a:t>
              </a:r>
            </a:p>
            <a:p>
              <a:pPr algn="r">
                <a:lnSpc>
                  <a:spcPts val="1200"/>
                </a:lnSpc>
              </a:pPr>
              <a:r>
                <a:rPr lang="ru-RU" sz="1200" b="1" dirty="0">
                  <a:solidFill>
                    <a:srgbClr val="006600"/>
                  </a:solidFill>
                  <a:latin typeface="Arial Black" pitchFamily="34" charset="0"/>
                </a:rPr>
                <a:t>Проектная документация </a:t>
              </a:r>
            </a:p>
          </p:txBody>
        </p:sp>
        <p:grpSp>
          <p:nvGrpSpPr>
            <p:cNvPr id="60" name="Группа 59"/>
            <p:cNvGrpSpPr/>
            <p:nvPr/>
          </p:nvGrpSpPr>
          <p:grpSpPr>
            <a:xfrm>
              <a:off x="8253992" y="3302471"/>
              <a:ext cx="375731" cy="803319"/>
              <a:chOff x="6858016" y="1290527"/>
              <a:chExt cx="282462" cy="628941"/>
            </a:xfrm>
          </p:grpSpPr>
          <p:sp>
            <p:nvSpPr>
              <p:cNvPr id="61" name="Равнобедренный треугольник 60"/>
              <p:cNvSpPr/>
              <p:nvPr/>
            </p:nvSpPr>
            <p:spPr>
              <a:xfrm flipV="1">
                <a:off x="6858016" y="1500174"/>
                <a:ext cx="282462" cy="419294"/>
              </a:xfrm>
              <a:prstGeom prst="triangle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2" name="Овал 61"/>
              <p:cNvSpPr/>
              <p:nvPr/>
            </p:nvSpPr>
            <p:spPr>
              <a:xfrm>
                <a:off x="6914508" y="1290527"/>
                <a:ext cx="169477" cy="157235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7" name="Группа 66"/>
            <p:cNvGrpSpPr/>
            <p:nvPr/>
          </p:nvGrpSpPr>
          <p:grpSpPr>
            <a:xfrm>
              <a:off x="4922707" y="3254641"/>
              <a:ext cx="375731" cy="803319"/>
              <a:chOff x="6858016" y="1290527"/>
              <a:chExt cx="282462" cy="628941"/>
            </a:xfrm>
          </p:grpSpPr>
          <p:sp>
            <p:nvSpPr>
              <p:cNvPr id="68" name="Равнобедренный треугольник 67"/>
              <p:cNvSpPr/>
              <p:nvPr/>
            </p:nvSpPr>
            <p:spPr>
              <a:xfrm flipV="1">
                <a:off x="6858016" y="1500174"/>
                <a:ext cx="282462" cy="419294"/>
              </a:xfrm>
              <a:prstGeom prst="triangle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" name="Овал 68"/>
              <p:cNvSpPr/>
              <p:nvPr/>
            </p:nvSpPr>
            <p:spPr>
              <a:xfrm>
                <a:off x="6914508" y="1290527"/>
                <a:ext cx="169477" cy="157235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0" name="Двойная стрелка влево/вверх 69"/>
            <p:cNvSpPr/>
            <p:nvPr/>
          </p:nvSpPr>
          <p:spPr>
            <a:xfrm rot="8143898">
              <a:off x="6281772" y="3215167"/>
              <a:ext cx="1045296" cy="912447"/>
            </a:xfrm>
            <a:prstGeom prst="leftUpArrow">
              <a:avLst>
                <a:gd name="adj1" fmla="val 16873"/>
                <a:gd name="adj2" fmla="val 16196"/>
                <a:gd name="adj3" fmla="val 33127"/>
              </a:avLst>
            </a:prstGeom>
            <a:solidFill>
              <a:srgbClr val="006600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1" name="Группа 70"/>
            <p:cNvGrpSpPr/>
            <p:nvPr/>
          </p:nvGrpSpPr>
          <p:grpSpPr>
            <a:xfrm>
              <a:off x="6938800" y="3337180"/>
              <a:ext cx="375731" cy="803319"/>
              <a:chOff x="5214942" y="1219089"/>
              <a:chExt cx="282462" cy="628941"/>
            </a:xfrm>
          </p:grpSpPr>
          <p:sp>
            <p:nvSpPr>
              <p:cNvPr id="72" name="Равнобедренный треугольник 71"/>
              <p:cNvSpPr/>
              <p:nvPr/>
            </p:nvSpPr>
            <p:spPr>
              <a:xfrm flipV="1">
                <a:off x="5214942" y="1428736"/>
                <a:ext cx="282462" cy="419294"/>
              </a:xfrm>
              <a:prstGeom prst="triangl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" name="Овал 72"/>
              <p:cNvSpPr/>
              <p:nvPr/>
            </p:nvSpPr>
            <p:spPr>
              <a:xfrm>
                <a:off x="5271434" y="1219089"/>
                <a:ext cx="169477" cy="157235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4" name="Вертикальный свиток 73"/>
            <p:cNvSpPr/>
            <p:nvPr/>
          </p:nvSpPr>
          <p:spPr>
            <a:xfrm>
              <a:off x="5429017" y="3114045"/>
              <a:ext cx="855242" cy="1003691"/>
            </a:xfrm>
            <a:prstGeom prst="verticalScroll">
              <a:avLst>
                <a:gd name="adj" fmla="val 25000"/>
              </a:avLst>
            </a:prstGeom>
            <a:solidFill>
              <a:srgbClr val="B4DE86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5" name="Группа 74"/>
            <p:cNvGrpSpPr/>
            <p:nvPr/>
          </p:nvGrpSpPr>
          <p:grpSpPr>
            <a:xfrm>
              <a:off x="9729280" y="3172126"/>
              <a:ext cx="375731" cy="803319"/>
              <a:chOff x="5214942" y="1219089"/>
              <a:chExt cx="282462" cy="628941"/>
            </a:xfrm>
            <a:solidFill>
              <a:srgbClr val="F0B1AA"/>
            </a:solidFill>
          </p:grpSpPr>
          <p:sp>
            <p:nvSpPr>
              <p:cNvPr id="76" name="Равнобедренный треугольник 75"/>
              <p:cNvSpPr/>
              <p:nvPr/>
            </p:nvSpPr>
            <p:spPr>
              <a:xfrm flipV="1">
                <a:off x="5214942" y="1428736"/>
                <a:ext cx="282462" cy="419294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" name="Овал 76"/>
              <p:cNvSpPr/>
              <p:nvPr/>
            </p:nvSpPr>
            <p:spPr>
              <a:xfrm>
                <a:off x="5271434" y="1219089"/>
                <a:ext cx="169477" cy="157235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2" name="Группа 21"/>
            <p:cNvGrpSpPr/>
            <p:nvPr/>
          </p:nvGrpSpPr>
          <p:grpSpPr>
            <a:xfrm>
              <a:off x="9586404" y="3315002"/>
              <a:ext cx="375731" cy="803319"/>
              <a:chOff x="5214942" y="1219089"/>
              <a:chExt cx="282462" cy="628941"/>
            </a:xfrm>
            <a:solidFill>
              <a:srgbClr val="E67B70"/>
            </a:solidFill>
          </p:grpSpPr>
          <p:sp>
            <p:nvSpPr>
              <p:cNvPr id="23" name="Равнобедренный треугольник 22"/>
              <p:cNvSpPr/>
              <p:nvPr/>
            </p:nvSpPr>
            <p:spPr>
              <a:xfrm flipV="1">
                <a:off x="5214942" y="1428736"/>
                <a:ext cx="282462" cy="419294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Овал 23"/>
              <p:cNvSpPr/>
              <p:nvPr/>
            </p:nvSpPr>
            <p:spPr>
              <a:xfrm>
                <a:off x="5271434" y="1219089"/>
                <a:ext cx="169477" cy="157235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4" name="Группа 63"/>
            <p:cNvGrpSpPr/>
            <p:nvPr/>
          </p:nvGrpSpPr>
          <p:grpSpPr>
            <a:xfrm>
              <a:off x="9443528" y="3457878"/>
              <a:ext cx="375731" cy="803319"/>
              <a:chOff x="5214942" y="1219089"/>
              <a:chExt cx="282462" cy="628941"/>
            </a:xfrm>
          </p:grpSpPr>
          <p:sp>
            <p:nvSpPr>
              <p:cNvPr id="65" name="Равнобедренный треугольник 64"/>
              <p:cNvSpPr/>
              <p:nvPr/>
            </p:nvSpPr>
            <p:spPr>
              <a:xfrm flipV="1">
                <a:off x="5214942" y="1428736"/>
                <a:ext cx="282462" cy="419294"/>
              </a:xfrm>
              <a:prstGeom prst="triangl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Овал 65"/>
              <p:cNvSpPr/>
              <p:nvPr/>
            </p:nvSpPr>
            <p:spPr>
              <a:xfrm>
                <a:off x="5271434" y="1219089"/>
                <a:ext cx="169477" cy="157235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8" name="Двойная стрелка влево/вверх 77"/>
            <p:cNvSpPr/>
            <p:nvPr/>
          </p:nvSpPr>
          <p:spPr>
            <a:xfrm rot="8143898">
              <a:off x="8809822" y="3214875"/>
              <a:ext cx="1045296" cy="912447"/>
            </a:xfrm>
            <a:prstGeom prst="leftUpArrow">
              <a:avLst>
                <a:gd name="adj1" fmla="val 16873"/>
                <a:gd name="adj2" fmla="val 16196"/>
                <a:gd name="adj3" fmla="val 33127"/>
              </a:avLst>
            </a:prstGeom>
            <a:solidFill>
              <a:srgbClr val="006600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Лента лицом вверх 78"/>
            <p:cNvSpPr/>
            <p:nvPr/>
          </p:nvSpPr>
          <p:spPr>
            <a:xfrm>
              <a:off x="10243254" y="3266249"/>
              <a:ext cx="1045296" cy="638712"/>
            </a:xfrm>
            <a:prstGeom prst="ribbon2">
              <a:avLst/>
            </a:prstGeom>
            <a:solidFill>
              <a:srgbClr val="B4DE86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2" name="Заголовок 1"/>
          <p:cNvSpPr txBox="1">
            <a:spLocks/>
          </p:cNvSpPr>
          <p:nvPr/>
        </p:nvSpPr>
        <p:spPr>
          <a:xfrm>
            <a:off x="0" y="0"/>
            <a:ext cx="9144000" cy="90483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600" b="1" spc="-140">
                <a:solidFill>
                  <a:srgbClr val="0070C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>
                <a:solidFill>
                  <a:schemeClr val="bg1"/>
                </a:solidFill>
              </a:rPr>
              <a:t>Методы обучения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907704" y="4731991"/>
            <a:ext cx="7236296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1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консультант, </a:t>
            </a:r>
            <a:r>
              <a:rPr lang="ru-RU" sz="14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игротехник</a:t>
            </a:r>
            <a:r>
              <a:rPr lang="ru-RU" sz="1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14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фасилитатор</a:t>
            </a:r>
            <a:r>
              <a:rPr lang="ru-RU" sz="1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14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тьютор</a:t>
            </a:r>
            <a:r>
              <a:rPr lang="ru-RU" sz="1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научный руководитель и т. д.</a:t>
            </a:r>
            <a:endParaRPr lang="ru-RU" sz="14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3059832" y="4011911"/>
            <a:ext cx="281798" cy="610127"/>
            <a:chOff x="4107572" y="5676823"/>
            <a:chExt cx="375731" cy="813503"/>
          </a:xfrm>
        </p:grpSpPr>
        <p:sp>
          <p:nvSpPr>
            <p:cNvPr id="91" name="Равнобедренный треугольник 90"/>
            <p:cNvSpPr/>
            <p:nvPr/>
          </p:nvSpPr>
          <p:spPr>
            <a:xfrm flipV="1">
              <a:off x="4107572" y="5954780"/>
              <a:ext cx="375731" cy="535546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Овал 91"/>
            <p:cNvSpPr/>
            <p:nvPr/>
          </p:nvSpPr>
          <p:spPr>
            <a:xfrm>
              <a:off x="4162347" y="5676823"/>
              <a:ext cx="225438" cy="200829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4" name="Прямоугольник 53"/>
          <p:cNvSpPr/>
          <p:nvPr/>
        </p:nvSpPr>
        <p:spPr>
          <a:xfrm>
            <a:off x="586462" y="1149970"/>
            <a:ext cx="82426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ru-RU" sz="1800" b="1" dirty="0">
                <a:solidFill>
                  <a:srgbClr val="333F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лектор</a:t>
            </a:r>
            <a:endParaRPr lang="ru-RU" sz="1500" b="1" dirty="0">
              <a:solidFill>
                <a:srgbClr val="333F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568177" y="4688437"/>
            <a:ext cx="905865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мастер</a:t>
            </a:r>
            <a:endParaRPr lang="ru-RU" sz="15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5" name="Группа 54"/>
          <p:cNvGrpSpPr/>
          <p:nvPr/>
        </p:nvGrpSpPr>
        <p:grpSpPr>
          <a:xfrm>
            <a:off x="219138" y="1030633"/>
            <a:ext cx="287345" cy="571310"/>
            <a:chOff x="292181" y="1374175"/>
            <a:chExt cx="383126" cy="761747"/>
          </a:xfrm>
          <a:solidFill>
            <a:srgbClr val="16537F"/>
          </a:solidFill>
        </p:grpSpPr>
        <p:sp>
          <p:nvSpPr>
            <p:cNvPr id="98" name="Равнобедренный треугольник 97"/>
            <p:cNvSpPr/>
            <p:nvPr/>
          </p:nvSpPr>
          <p:spPr>
            <a:xfrm flipV="1">
              <a:off x="292181" y="1628091"/>
              <a:ext cx="383126" cy="507831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368806" y="1374175"/>
              <a:ext cx="229876" cy="190437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219138" y="4533207"/>
            <a:ext cx="287345" cy="570529"/>
            <a:chOff x="292181" y="6044274"/>
            <a:chExt cx="383126" cy="760705"/>
          </a:xfrm>
          <a:solidFill>
            <a:schemeClr val="accent5">
              <a:lumMod val="50000"/>
            </a:schemeClr>
          </a:solidFill>
        </p:grpSpPr>
        <p:sp>
          <p:nvSpPr>
            <p:cNvPr id="100" name="Равнобедренный треугольник 99"/>
            <p:cNvSpPr/>
            <p:nvPr/>
          </p:nvSpPr>
          <p:spPr>
            <a:xfrm flipV="1">
              <a:off x="292181" y="6297843"/>
              <a:ext cx="383126" cy="507136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368806" y="6044274"/>
              <a:ext cx="229876" cy="19017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</p:spTree>
    <p:extLst>
      <p:ext uri="{BB962C8B-B14F-4D97-AF65-F5344CB8AC3E}">
        <p14:creationId xmlns:p14="http://schemas.microsoft.com/office/powerpoint/2010/main" val="144697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6" grpId="0"/>
      <p:bldP spid="54" grpId="0"/>
      <p:bldP spid="9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843558"/>
            <a:ext cx="698477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solidFill>
                  <a:schemeClr val="accent3">
                    <a:lumMod val="50000"/>
                  </a:schemeClr>
                </a:solidFill>
              </a:rPr>
              <a:t>Ответы</a:t>
            </a:r>
          </a:p>
          <a:p>
            <a:pPr algn="ctr"/>
            <a:r>
              <a:rPr lang="ru-RU" sz="8800" b="1" dirty="0" smtClean="0">
                <a:solidFill>
                  <a:schemeClr val="accent3">
                    <a:lumMod val="50000"/>
                  </a:schemeClr>
                </a:solidFill>
              </a:rPr>
              <a:t> на вопросы</a:t>
            </a:r>
            <a:endParaRPr lang="ru-RU" sz="8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00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69224" y="973396"/>
            <a:ext cx="8853055" cy="4059379"/>
          </a:xfrm>
          <a:prstGeom prst="rect">
            <a:avLst/>
          </a:prstGeom>
          <a:noFill/>
          <a:ln w="444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algn="ctr">
              <a:lnSpc>
                <a:spcPct val="70000"/>
              </a:lnSpc>
            </a:pPr>
            <a:r>
              <a:rPr lang="ru-RU" sz="3000" b="1" dirty="0">
                <a:solidFill>
                  <a:srgbClr val="C00000"/>
                </a:solidFill>
              </a:rPr>
              <a:t>Участники отношений в сфере образования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37300" y="1335869"/>
            <a:ext cx="2704517" cy="1177291"/>
          </a:xfrm>
          <a:prstGeom prst="rect">
            <a:avLst/>
          </a:prstGeom>
          <a:solidFill>
            <a:srgbClr val="B01C0C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1800" b="1" dirty="0"/>
              <a:t>федеральные </a:t>
            </a:r>
          </a:p>
          <a:p>
            <a:pPr algn="ctr">
              <a:defRPr/>
            </a:pPr>
            <a:r>
              <a:rPr lang="ru-RU" sz="1800" b="1" dirty="0"/>
              <a:t>государственные органы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7335" y="2579577"/>
            <a:ext cx="2692868" cy="1182624"/>
          </a:xfrm>
          <a:prstGeom prst="rect">
            <a:avLst/>
          </a:prstGeom>
          <a:solidFill>
            <a:srgbClr val="CC0000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1800" b="1" dirty="0"/>
              <a:t>органы государственной власти субъектов </a:t>
            </a:r>
          </a:p>
          <a:p>
            <a:pPr algn="ctr">
              <a:defRPr/>
            </a:pPr>
            <a:r>
              <a:rPr lang="ru-RU" sz="1800" b="1" dirty="0"/>
              <a:t>Российской Федерации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60169" y="3814170"/>
            <a:ext cx="2704517" cy="1099558"/>
          </a:xfrm>
          <a:prstGeom prst="rect">
            <a:avLst/>
          </a:prstGeom>
          <a:solidFill>
            <a:srgbClr val="FA430A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1800" b="1" dirty="0"/>
              <a:t>органы местного самоуправления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034472" y="1335869"/>
            <a:ext cx="540060" cy="3585671"/>
          </a:xfrm>
          <a:prstGeom prst="rect">
            <a:avLst/>
          </a:prstGeom>
          <a:solidFill>
            <a:srgbClr val="007A37"/>
          </a:solidFill>
          <a:ln w="44450">
            <a:noFill/>
          </a:ln>
        </p:spPr>
        <p:txBody>
          <a:bodyPr vert="vert270" lIns="68580" tIns="34290" rIns="68580" bIns="34290"/>
          <a:lstStyle/>
          <a:p>
            <a:pPr algn="ctr">
              <a:lnSpc>
                <a:spcPct val="70000"/>
              </a:lnSpc>
              <a:defRPr/>
            </a:pPr>
            <a:r>
              <a:rPr lang="ru-RU" sz="2100" b="1" dirty="0">
                <a:solidFill>
                  <a:schemeClr val="bg1"/>
                </a:solidFill>
              </a:rPr>
              <a:t>работодатели </a:t>
            </a:r>
          </a:p>
          <a:p>
            <a:pPr algn="ctr">
              <a:lnSpc>
                <a:spcPct val="70000"/>
              </a:lnSpc>
              <a:defRPr/>
            </a:pPr>
            <a:r>
              <a:rPr lang="ru-RU" sz="2100" b="1" dirty="0">
                <a:solidFill>
                  <a:schemeClr val="bg1"/>
                </a:solidFill>
              </a:rPr>
              <a:t>и их объединения</a:t>
            </a:r>
          </a:p>
        </p:txBody>
      </p:sp>
      <p:pic>
        <p:nvPicPr>
          <p:cNvPr id="17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637" y="3249889"/>
            <a:ext cx="1055177" cy="94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" descr="https://www.inprocorp.com/Portals/0/images/product/picto/P20.jpg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9176" y="2206928"/>
            <a:ext cx="1053000" cy="110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 descr="http://livedoor.blogimg.jp/somanyjobs/imgs/7/3/73dce71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662" y="2344144"/>
            <a:ext cx="649145" cy="67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Группа 10"/>
          <p:cNvGrpSpPr>
            <a:grpSpLocks/>
          </p:cNvGrpSpPr>
          <p:nvPr/>
        </p:nvGrpSpPr>
        <p:grpSpPr bwMode="auto">
          <a:xfrm>
            <a:off x="3685005" y="1335868"/>
            <a:ext cx="5230397" cy="3579032"/>
            <a:chOff x="4254449" y="1167551"/>
            <a:chExt cx="4525924" cy="3412590"/>
          </a:xfrm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6338732" y="1585959"/>
              <a:ext cx="2352827" cy="427057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44450">
              <a:solidFill>
                <a:srgbClr val="0070C0"/>
              </a:solidFill>
            </a:ln>
          </p:spPr>
          <p:txBody>
            <a:bodyPr anchor="ctr" anchorCtr="1"/>
            <a:lstStyle/>
            <a:p>
              <a:pPr algn="ctr">
                <a:lnSpc>
                  <a:spcPct val="70000"/>
                </a:lnSpc>
              </a:pPr>
              <a:r>
                <a:rPr lang="ru-RU" sz="2100" b="1" dirty="0">
                  <a:solidFill>
                    <a:srgbClr val="003399"/>
                  </a:solidFill>
                </a:rPr>
                <a:t>родители </a:t>
              </a:r>
            </a:p>
            <a:p>
              <a:pPr algn="ctr">
                <a:lnSpc>
                  <a:spcPct val="70000"/>
                </a:lnSpc>
              </a:pPr>
              <a:r>
                <a:rPr lang="ru-RU" sz="1500" b="1" dirty="0">
                  <a:solidFill>
                    <a:srgbClr val="003399"/>
                  </a:solidFill>
                </a:rPr>
                <a:t>(законные представители)</a:t>
              </a: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4323193" y="3952442"/>
              <a:ext cx="2211996" cy="585317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44450">
              <a:solidFill>
                <a:srgbClr val="0070C0"/>
              </a:solidFill>
            </a:ln>
          </p:spPr>
          <p:txBody>
            <a:bodyPr anchor="ctr" anchorCtr="1"/>
            <a:lstStyle/>
            <a:p>
              <a:pPr algn="ctr">
                <a:lnSpc>
                  <a:spcPct val="70000"/>
                </a:lnSpc>
              </a:pPr>
              <a:r>
                <a:rPr lang="ru-RU" sz="2100" b="1" dirty="0">
                  <a:solidFill>
                    <a:srgbClr val="003399"/>
                  </a:solidFill>
                </a:rPr>
                <a:t>педагогические работники </a:t>
              </a: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6603933" y="3955862"/>
              <a:ext cx="2083933" cy="585317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44450">
              <a:solidFill>
                <a:srgbClr val="0070C0"/>
              </a:solidFill>
            </a:ln>
          </p:spPr>
          <p:txBody>
            <a:bodyPr anchor="ctr" anchorCtr="1"/>
            <a:lstStyle/>
            <a:p>
              <a:pPr algn="ctr">
                <a:lnSpc>
                  <a:spcPct val="70000"/>
                </a:lnSpc>
              </a:pPr>
              <a:r>
                <a:rPr lang="ru-RU" sz="2100" b="1" dirty="0">
                  <a:solidFill>
                    <a:srgbClr val="003399"/>
                  </a:solidFill>
                </a:rPr>
                <a:t>представители </a:t>
              </a:r>
              <a:r>
                <a:rPr lang="ru-RU" sz="1500" b="1" dirty="0">
                  <a:solidFill>
                    <a:srgbClr val="003399"/>
                  </a:solidFill>
                </a:rPr>
                <a:t>педагогических </a:t>
              </a:r>
            </a:p>
            <a:p>
              <a:pPr algn="ctr">
                <a:lnSpc>
                  <a:spcPct val="70000"/>
                </a:lnSpc>
              </a:pPr>
              <a:r>
                <a:rPr lang="ru-RU" sz="1500" b="1" dirty="0">
                  <a:solidFill>
                    <a:srgbClr val="003399"/>
                  </a:solidFill>
                </a:rPr>
                <a:t>работников</a:t>
              </a: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5476161" y="2464241"/>
              <a:ext cx="2157751" cy="88877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44450">
              <a:solidFill>
                <a:srgbClr val="0070C0"/>
              </a:solidFill>
            </a:ln>
          </p:spPr>
          <p:txBody>
            <a:bodyPr/>
            <a:lstStyle/>
            <a:p>
              <a:pPr algn="ctr">
                <a:lnSpc>
                  <a:spcPct val="70000"/>
                </a:lnSpc>
              </a:pPr>
              <a:r>
                <a:rPr lang="ru-RU" sz="2100" b="1" dirty="0">
                  <a:solidFill>
                    <a:srgbClr val="003399"/>
                  </a:solidFill>
                </a:rPr>
                <a:t>организации,</a:t>
              </a:r>
            </a:p>
            <a:p>
              <a:pPr algn="ctr">
                <a:lnSpc>
                  <a:spcPct val="70000"/>
                </a:lnSpc>
              </a:pPr>
              <a:r>
                <a:rPr lang="ru-RU" sz="2100" b="1" dirty="0">
                  <a:solidFill>
                    <a:srgbClr val="003399"/>
                  </a:solidFill>
                </a:rPr>
                <a:t>осуществляющие образовательную</a:t>
              </a:r>
            </a:p>
            <a:p>
              <a:pPr algn="ctr">
                <a:lnSpc>
                  <a:spcPct val="70000"/>
                </a:lnSpc>
              </a:pPr>
              <a:r>
                <a:rPr lang="ru-RU" sz="2100" b="1" dirty="0">
                  <a:solidFill>
                    <a:srgbClr val="003399"/>
                  </a:solidFill>
                </a:rPr>
                <a:t>деятельность</a:t>
              </a: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4254449" y="1167551"/>
              <a:ext cx="4525924" cy="3412590"/>
            </a:xfrm>
            <a:prstGeom prst="rect">
              <a:avLst/>
            </a:prstGeom>
            <a:noFill/>
            <a:ln w="44450">
              <a:solidFill>
                <a:srgbClr val="0070C0"/>
              </a:solidFill>
            </a:ln>
          </p:spPr>
          <p:txBody>
            <a:bodyPr/>
            <a:lstStyle/>
            <a:p>
              <a:pPr algn="ctr">
                <a:lnSpc>
                  <a:spcPct val="70000"/>
                </a:lnSpc>
              </a:pPr>
              <a:r>
                <a:rPr lang="ru-RU" sz="2400" b="1" spc="-75" dirty="0">
                  <a:solidFill>
                    <a:srgbClr val="003399"/>
                  </a:solidFill>
                </a:rPr>
                <a:t>Участники образовательных отношений </a:t>
              </a:r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4323193" y="1598536"/>
              <a:ext cx="1926725" cy="42705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44450">
              <a:solidFill>
                <a:srgbClr val="0070C0"/>
              </a:solidFill>
            </a:ln>
          </p:spPr>
          <p:txBody>
            <a:bodyPr anchor="ctr" anchorCtr="1"/>
            <a:lstStyle/>
            <a:p>
              <a:pPr algn="ctr">
                <a:lnSpc>
                  <a:spcPct val="70000"/>
                </a:lnSpc>
              </a:pPr>
              <a:r>
                <a:rPr lang="ru-RU" sz="2100" b="1" dirty="0">
                  <a:solidFill>
                    <a:srgbClr val="003399"/>
                  </a:solidFill>
                </a:rPr>
                <a:t>обучающиеся</a:t>
              </a:r>
            </a:p>
          </p:txBody>
        </p:sp>
      </p:grpSp>
      <p:pic>
        <p:nvPicPr>
          <p:cNvPr id="27" name="Picture 19" descr="C:\Users\Firinor\Desktop\15709953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019" y="3343849"/>
            <a:ext cx="513000" cy="84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Заголовок 1"/>
          <p:cNvSpPr txBox="1">
            <a:spLocks/>
          </p:cNvSpPr>
          <p:nvPr/>
        </p:nvSpPr>
        <p:spPr>
          <a:xfrm>
            <a:off x="0" y="0"/>
            <a:ext cx="9144000" cy="90483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600" b="1" spc="-140">
                <a:solidFill>
                  <a:srgbClr val="0070C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>
                <a:solidFill>
                  <a:schemeClr val="bg1"/>
                </a:solidFill>
              </a:rPr>
              <a:t>Сфера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99012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5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http://livedoor.blogimg.jp/somanyjobs/imgs/7/3/73dce71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7879" y="2585388"/>
            <a:ext cx="545802" cy="584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19" descr="C:\Users\Firinor\Desktop\157099531.jp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224" y="2314676"/>
            <a:ext cx="517513" cy="850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600" y="2285951"/>
            <a:ext cx="984346" cy="91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4" descr="https://www.inprocorp.com/Portals/0/images/product/picto/P20.jpg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8577" y="2319358"/>
            <a:ext cx="1030547" cy="98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1003101" y="1067541"/>
            <a:ext cx="3486314" cy="1450186"/>
          </a:xfrm>
          <a:prstGeom prst="rect">
            <a:avLst/>
          </a:prstGeom>
          <a:noFill/>
          <a:ln w="44450"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sz="100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4655747" y="1067542"/>
            <a:ext cx="4383223" cy="3965233"/>
          </a:xfrm>
          <a:prstGeom prst="rect">
            <a:avLst/>
          </a:prstGeom>
          <a:noFill/>
          <a:ln w="444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algn="ctr">
              <a:lnSpc>
                <a:spcPct val="70000"/>
              </a:lnSpc>
            </a:pPr>
            <a:r>
              <a:rPr lang="ru-RU" b="1" dirty="0">
                <a:solidFill>
                  <a:srgbClr val="C00000"/>
                </a:solidFill>
              </a:rPr>
              <a:t>Участники </a:t>
            </a:r>
            <a:r>
              <a:rPr lang="ru-RU" sz="1500" b="1" dirty="0">
                <a:solidFill>
                  <a:srgbClr val="C00000"/>
                </a:solidFill>
              </a:rPr>
              <a:t>отношений в сфере образования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86510" y="1120437"/>
            <a:ext cx="1188244" cy="41612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68580" tIns="34290" rIns="68580" bIns="34290"/>
          <a:lstStyle/>
          <a:p>
            <a:pPr algn="ctr">
              <a:defRPr/>
            </a:pPr>
            <a:r>
              <a:rPr lang="ru-RU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ФГОС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60610" y="1364509"/>
            <a:ext cx="690563" cy="43858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80" tIns="34290" rIns="68580" bIns="34290">
            <a:spAutoFit/>
          </a:bodyPr>
          <a:lstStyle>
            <a:defPPr>
              <a:defRPr lang="ru-RU"/>
            </a:defPPr>
            <a:lvl1pPr algn="ctr"/>
          </a:lstStyle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88343" y="1149539"/>
            <a:ext cx="907256" cy="4161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noFill/>
          </a:ln>
        </p:spPr>
        <p:txBody>
          <a:bodyPr lIns="68580" tIns="34290" rIns="68580" bIns="34290"/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40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 sz="2700" dirty="0">
                <a:solidFill>
                  <a:schemeClr val="accent4">
                    <a:lumMod val="75000"/>
                  </a:schemeClr>
                </a:solidFill>
              </a:rPr>
              <a:t>ФГТ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831612" y="1351226"/>
            <a:ext cx="4021755" cy="1927721"/>
          </a:xfrm>
          <a:prstGeom prst="rect">
            <a:avLst/>
          </a:prstGeom>
          <a:noFill/>
          <a:ln w="44450">
            <a:solidFill>
              <a:srgbClr val="0070C0"/>
            </a:solidFill>
          </a:ln>
        </p:spPr>
        <p:txBody>
          <a:bodyPr lIns="68580" tIns="34290" rIns="68580" bIns="34290"/>
          <a:lstStyle/>
          <a:p>
            <a:pPr algn="ctr">
              <a:lnSpc>
                <a:spcPct val="70000"/>
              </a:lnSpc>
              <a:defRPr/>
            </a:pPr>
            <a:r>
              <a:rPr lang="ru-RU" b="1" dirty="0">
                <a:solidFill>
                  <a:srgbClr val="003399"/>
                </a:solidFill>
              </a:rPr>
              <a:t>Участники </a:t>
            </a:r>
          </a:p>
          <a:p>
            <a:pPr algn="ctr">
              <a:lnSpc>
                <a:spcPct val="70000"/>
              </a:lnSpc>
              <a:defRPr/>
            </a:pPr>
            <a:r>
              <a:rPr lang="ru-RU" sz="1500" b="1" dirty="0">
                <a:solidFill>
                  <a:srgbClr val="003399"/>
                </a:solidFill>
              </a:rPr>
              <a:t>образовательных отношений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77332" y="3879087"/>
            <a:ext cx="4130612" cy="1094822"/>
          </a:xfrm>
          <a:prstGeom prst="rect">
            <a:avLst/>
          </a:prstGeom>
          <a:solidFill>
            <a:srgbClr val="007A37"/>
          </a:solidFill>
          <a:ln w="44450">
            <a:noFill/>
          </a:ln>
        </p:spPr>
        <p:txBody>
          <a:bodyPr lIns="68580" tIns="34290" rIns="68580" bIns="34290"/>
          <a:lstStyle/>
          <a:p>
            <a:pPr algn="ctr">
              <a:lnSpc>
                <a:spcPct val="70000"/>
              </a:lnSpc>
              <a:defRPr/>
            </a:pPr>
            <a:r>
              <a:rPr lang="ru-RU" sz="1800" b="1" dirty="0">
                <a:solidFill>
                  <a:schemeClr val="bg1"/>
                </a:solidFill>
                <a:cs typeface="Arial" pitchFamily="34" charset="0"/>
              </a:rPr>
              <a:t>Объединения юридических лиц, </a:t>
            </a:r>
            <a:r>
              <a:rPr lang="ru-RU" sz="1800" b="1" dirty="0">
                <a:solidFill>
                  <a:srgbClr val="FF6600"/>
                </a:solidFill>
                <a:cs typeface="Arial" pitchFamily="34" charset="0"/>
              </a:rPr>
              <a:t>работодатели и их объединения</a:t>
            </a:r>
            <a:r>
              <a:rPr lang="ru-RU" sz="1800" b="1" dirty="0">
                <a:solidFill>
                  <a:schemeClr val="bg1"/>
                </a:solidFill>
                <a:cs typeface="Arial" pitchFamily="34" charset="0"/>
              </a:rPr>
              <a:t>, общественные объединения, осуществляющие деятельность в сфере образования</a:t>
            </a:r>
          </a:p>
        </p:txBody>
      </p:sp>
      <p:grpSp>
        <p:nvGrpSpPr>
          <p:cNvPr id="7" name="Группа 12"/>
          <p:cNvGrpSpPr/>
          <p:nvPr/>
        </p:nvGrpSpPr>
        <p:grpSpPr>
          <a:xfrm>
            <a:off x="1049445" y="1887569"/>
            <a:ext cx="3352379" cy="515655"/>
            <a:chOff x="1187450" y="2060576"/>
            <a:chExt cx="6772266" cy="864369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1331640" y="2060576"/>
              <a:ext cx="6628076" cy="720353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 b="1">
                <a:solidFill>
                  <a:srgbClr val="82262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1259632" y="2132583"/>
              <a:ext cx="6628076" cy="720353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 b="1">
                <a:solidFill>
                  <a:srgbClr val="82262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9"/>
            <p:cNvSpPr>
              <a:spLocks noChangeArrowheads="1"/>
            </p:cNvSpPr>
            <p:nvPr/>
          </p:nvSpPr>
          <p:spPr bwMode="auto">
            <a:xfrm>
              <a:off x="1187450" y="2204720"/>
              <a:ext cx="6628076" cy="720225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b="1" dirty="0">
                  <a:solidFill>
                    <a:srgbClr val="822626"/>
                  </a:solidFill>
                  <a:latin typeface="Arial" pitchFamily="34" charset="0"/>
                  <a:cs typeface="Arial" pitchFamily="34" charset="0"/>
                </a:rPr>
                <a:t>Образовательные программы</a:t>
              </a:r>
            </a:p>
          </p:txBody>
        </p:sp>
      </p:grpSp>
      <p:sp>
        <p:nvSpPr>
          <p:cNvPr id="26" name="Умножение 25"/>
          <p:cNvSpPr/>
          <p:nvPr/>
        </p:nvSpPr>
        <p:spPr>
          <a:xfrm>
            <a:off x="4772962" y="2547571"/>
            <a:ext cx="676275" cy="507206"/>
          </a:xfrm>
          <a:prstGeom prst="mathMultiply">
            <a:avLst>
              <a:gd name="adj1" fmla="val 876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sz="100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5147420" y="1785831"/>
            <a:ext cx="3402223" cy="45261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146DAD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>
              <a:lnSpc>
                <a:spcPct val="70000"/>
              </a:lnSpc>
              <a:defRPr/>
            </a:pPr>
            <a:r>
              <a:rPr lang="ru-RU" sz="1800" b="1" dirty="0">
                <a:solidFill>
                  <a:srgbClr val="0070C0"/>
                </a:solidFill>
              </a:rPr>
              <a:t>организации, осуществляющие образовательную деятельность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5393753" y="3370375"/>
            <a:ext cx="2284981" cy="408415"/>
          </a:xfrm>
          <a:prstGeom prst="rect">
            <a:avLst/>
          </a:prstGeom>
          <a:solidFill>
            <a:srgbClr val="B01C0C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1200" b="1" dirty="0"/>
              <a:t>федеральные </a:t>
            </a:r>
          </a:p>
          <a:p>
            <a:pPr algn="ctr">
              <a:defRPr/>
            </a:pPr>
            <a:r>
              <a:rPr lang="ru-RU" sz="1200" b="1" dirty="0"/>
              <a:t>государственные органы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399407" y="3869411"/>
            <a:ext cx="2279327" cy="567035"/>
          </a:xfrm>
          <a:prstGeom prst="rect">
            <a:avLst/>
          </a:prstGeom>
          <a:solidFill>
            <a:srgbClr val="CC0000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1200" b="1" dirty="0"/>
              <a:t>органы государственной власти субъектов Российской Федерации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407028" y="4527067"/>
            <a:ext cx="2265391" cy="396734"/>
          </a:xfrm>
          <a:prstGeom prst="rect">
            <a:avLst/>
          </a:prstGeom>
          <a:solidFill>
            <a:srgbClr val="FA430A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1200" b="1" dirty="0"/>
              <a:t>органы местного самоуправления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997655" y="3311838"/>
            <a:ext cx="483209" cy="1720343"/>
          </a:xfrm>
          <a:prstGeom prst="rect">
            <a:avLst/>
          </a:prstGeom>
        </p:spPr>
        <p:txBody>
          <a:bodyPr vert="vert270" wrap="none" lIns="68580" tIns="34290" rIns="68580" bIns="34290">
            <a:spAutoFit/>
          </a:bodyPr>
          <a:lstStyle/>
          <a:p>
            <a:pPr algn="ctr">
              <a:lnSpc>
                <a:spcPct val="70000"/>
              </a:lnSpc>
              <a:defRPr/>
            </a:pPr>
            <a:r>
              <a:rPr lang="ru-RU" b="1" spc="-100" dirty="0">
                <a:solidFill>
                  <a:srgbClr val="993300"/>
                </a:solidFill>
                <a:cs typeface="Arial" pitchFamily="34" charset="0"/>
              </a:rPr>
              <a:t>управление </a:t>
            </a:r>
          </a:p>
          <a:p>
            <a:pPr algn="ctr">
              <a:lnSpc>
                <a:spcPct val="70000"/>
              </a:lnSpc>
              <a:defRPr/>
            </a:pPr>
            <a:r>
              <a:rPr lang="ru-RU" b="1" spc="-100" dirty="0">
                <a:solidFill>
                  <a:srgbClr val="993300"/>
                </a:solidFill>
                <a:cs typeface="Arial" pitchFamily="34" charset="0"/>
              </a:rPr>
              <a:t>в сфере образования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829573" y="3632442"/>
            <a:ext cx="243000" cy="1299802"/>
          </a:xfrm>
          <a:prstGeom prst="rect">
            <a:avLst/>
          </a:prstGeom>
          <a:solidFill>
            <a:srgbClr val="FCF3CC"/>
          </a:solidFill>
          <a:ln w="19050">
            <a:solidFill>
              <a:srgbClr val="993300"/>
            </a:solidFill>
          </a:ln>
        </p:spPr>
        <p:txBody>
          <a:bodyPr vert="vert270" wrap="none" lIns="68580" tIns="34290" rIns="68580" bIns="34290" anchor="ctr"/>
          <a:lstStyle/>
          <a:p>
            <a:pPr algn="ctr">
              <a:lnSpc>
                <a:spcPct val="70000"/>
              </a:lnSpc>
              <a:defRPr/>
            </a:pPr>
            <a:r>
              <a:rPr lang="ru-RU" sz="1200" b="1" dirty="0">
                <a:solidFill>
                  <a:srgbClr val="993300"/>
                </a:solidFill>
                <a:cs typeface="Arial" pitchFamily="34" charset="0"/>
              </a:rPr>
              <a:t>консультативные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8237350" y="3627113"/>
            <a:ext cx="243000" cy="1304309"/>
          </a:xfrm>
          <a:prstGeom prst="rect">
            <a:avLst/>
          </a:prstGeom>
          <a:solidFill>
            <a:srgbClr val="FCF3CC"/>
          </a:solidFill>
          <a:ln w="19050">
            <a:solidFill>
              <a:srgbClr val="993300"/>
            </a:solidFill>
          </a:ln>
        </p:spPr>
        <p:txBody>
          <a:bodyPr vert="vert270" wrap="none" lIns="68580" tIns="34290" rIns="68580" bIns="34290" anchor="ctr"/>
          <a:lstStyle/>
          <a:p>
            <a:pPr algn="ctr">
              <a:lnSpc>
                <a:spcPct val="70000"/>
              </a:lnSpc>
              <a:defRPr/>
            </a:pPr>
            <a:r>
              <a:rPr lang="ru-RU" sz="1200" b="1" dirty="0">
                <a:solidFill>
                  <a:srgbClr val="993300"/>
                </a:solidFill>
                <a:cs typeface="Arial" pitchFamily="34" charset="0"/>
              </a:rPr>
              <a:t>совещательные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663078" y="3634128"/>
            <a:ext cx="216000" cy="1297294"/>
          </a:xfrm>
          <a:prstGeom prst="rect">
            <a:avLst/>
          </a:prstGeom>
          <a:solidFill>
            <a:srgbClr val="FCF3CC"/>
          </a:solidFill>
          <a:ln w="19050">
            <a:solidFill>
              <a:srgbClr val="993300"/>
            </a:solidFill>
          </a:ln>
        </p:spPr>
        <p:txBody>
          <a:bodyPr vert="vert270" wrap="none" lIns="68580" tIns="34290" rIns="68580" bIns="34290" anchor="ctr"/>
          <a:lstStyle/>
          <a:p>
            <a:pPr algn="ctr">
              <a:lnSpc>
                <a:spcPct val="70000"/>
              </a:lnSpc>
              <a:defRPr/>
            </a:pPr>
            <a:r>
              <a:rPr lang="ru-RU" sz="1200" b="1" dirty="0">
                <a:solidFill>
                  <a:srgbClr val="993300"/>
                </a:solidFill>
                <a:cs typeface="Arial" pitchFamily="34" charset="0"/>
              </a:rPr>
              <a:t>иные 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7792969" y="3373903"/>
            <a:ext cx="1086111" cy="198516"/>
          </a:xfrm>
          <a:prstGeom prst="rect">
            <a:avLst/>
          </a:prstGeom>
          <a:solidFill>
            <a:srgbClr val="FCF3CC"/>
          </a:solidFill>
          <a:ln w="25400">
            <a:solidFill>
              <a:srgbClr val="BA5140"/>
            </a:solidFill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200" b="1">
                <a:solidFill>
                  <a:srgbClr val="993300"/>
                </a:solidFill>
              </a:rPr>
              <a:t>органы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1003101" y="2624901"/>
            <a:ext cx="3491276" cy="505421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lnSpc>
                <a:spcPct val="70000"/>
              </a:lnSpc>
              <a:defRPr/>
            </a:pPr>
            <a:r>
              <a:rPr lang="ru-RU" sz="15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Организации, </a:t>
            </a:r>
          </a:p>
          <a:p>
            <a:pPr algn="ctr">
              <a:lnSpc>
                <a:spcPct val="70000"/>
              </a:lnSpc>
              <a:defRPr/>
            </a:pP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осуществляющие обеспечение образовательной деятельности </a:t>
            </a:r>
            <a:endParaRPr lang="ru-RU" sz="1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007073" y="3242456"/>
            <a:ext cx="3487304" cy="51970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lnSpc>
                <a:spcPct val="70000"/>
              </a:lnSpc>
              <a:defRPr/>
            </a:pPr>
            <a:r>
              <a:rPr lang="ru-RU" sz="1500" b="1" dirty="0">
                <a:solidFill>
                  <a:srgbClr val="8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Организации, </a:t>
            </a:r>
          </a:p>
          <a:p>
            <a:pPr algn="ctr">
              <a:lnSpc>
                <a:spcPct val="70000"/>
              </a:lnSpc>
              <a:defRPr/>
            </a:pPr>
            <a:r>
              <a:rPr lang="ru-RU" sz="1500" b="1" dirty="0">
                <a:solidFill>
                  <a:srgbClr val="8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осуществляющие оценку </a:t>
            </a:r>
          </a:p>
          <a:p>
            <a:pPr algn="ctr">
              <a:lnSpc>
                <a:spcPct val="70000"/>
              </a:lnSpc>
              <a:defRPr/>
            </a:pPr>
            <a:r>
              <a:rPr lang="ru-RU" sz="1500" b="1" dirty="0">
                <a:solidFill>
                  <a:srgbClr val="8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качества образования</a:t>
            </a:r>
            <a:endParaRPr lang="ru-RU" sz="1800" b="1" dirty="0">
              <a:solidFill>
                <a:srgbClr val="8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Блок-схема: несколько документов 38"/>
          <p:cNvSpPr/>
          <p:nvPr/>
        </p:nvSpPr>
        <p:spPr>
          <a:xfrm rot="16200000">
            <a:off x="-887052" y="2040358"/>
            <a:ext cx="2588147" cy="706934"/>
          </a:xfrm>
          <a:prstGeom prst="flowChartMultidocument">
            <a:avLst/>
          </a:prstGeom>
          <a:solidFill>
            <a:srgbClr val="C80000"/>
          </a:solidFill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lnSpc>
                <a:spcPct val="70000"/>
              </a:lnSpc>
            </a:pPr>
            <a:r>
              <a:rPr lang="ru-RU" sz="1500" b="1" dirty="0"/>
              <a:t>Профессиональные стандарты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821724" y="1006339"/>
            <a:ext cx="8272850" cy="4099897"/>
          </a:xfrm>
          <a:prstGeom prst="rect">
            <a:avLst/>
          </a:prstGeom>
          <a:noFill/>
          <a:ln w="444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sz="1000"/>
          </a:p>
        </p:txBody>
      </p:sp>
      <p:sp>
        <p:nvSpPr>
          <p:cNvPr id="34" name="Заголовок 1"/>
          <p:cNvSpPr txBox="1">
            <a:spLocks/>
          </p:cNvSpPr>
          <p:nvPr/>
        </p:nvSpPr>
        <p:spPr>
          <a:xfrm>
            <a:off x="0" y="0"/>
            <a:ext cx="9144000" cy="90483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6600" b="1" spc="-14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Структура системы</a:t>
            </a:r>
          </a:p>
        </p:txBody>
      </p:sp>
    </p:spTree>
    <p:extLst>
      <p:ext uri="{BB962C8B-B14F-4D97-AF65-F5344CB8AC3E}">
        <p14:creationId xmlns:p14="http://schemas.microsoft.com/office/powerpoint/2010/main" val="378022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6" grpId="0" animBg="1"/>
      <p:bldP spid="4" grpId="0" animBg="1"/>
      <p:bldP spid="5" grpId="0" animBg="1"/>
      <p:bldP spid="6" grpId="0" animBg="1"/>
      <p:bldP spid="8" grpId="0" animBg="1"/>
      <p:bldP spid="18" grpId="0" animBg="1"/>
      <p:bldP spid="27" grpId="0" animBg="1"/>
      <p:bldP spid="28" grpId="0" animBg="1"/>
      <p:bldP spid="29" grpId="0" animBg="1"/>
      <p:bldP spid="30" grpId="0" animBg="1"/>
      <p:bldP spid="11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2564" y="3078946"/>
            <a:ext cx="2739884" cy="67508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8580" tIns="34290" rIns="68580" bIns="34290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" charset="0"/>
              </a:rPr>
              <a:t>образовательные организации</a:t>
            </a:r>
          </a:p>
          <a:p>
            <a:pPr algn="ctr"/>
            <a:endParaRPr lang="en-US" sz="2000" b="1" dirty="0">
              <a:solidFill>
                <a:schemeClr val="tx1"/>
              </a:solidFill>
              <a:latin typeface="Arial" charset="0"/>
            </a:endParaRPr>
          </a:p>
          <a:p>
            <a:pPr algn="ctr"/>
            <a:endParaRPr lang="ru-RU" sz="2000" b="1" dirty="0">
              <a:solidFill>
                <a:schemeClr val="tx1"/>
              </a:solidFill>
              <a:latin typeface="Arial" charset="0"/>
            </a:endParaRPr>
          </a:p>
          <a:p>
            <a:pPr algn="ctr"/>
            <a:endParaRPr lang="ru-RU" sz="20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44" name="Прямоугольник 5"/>
          <p:cNvSpPr>
            <a:spLocks noChangeArrowheads="1"/>
          </p:cNvSpPr>
          <p:nvPr/>
        </p:nvSpPr>
        <p:spPr bwMode="auto">
          <a:xfrm>
            <a:off x="710634" y="2524333"/>
            <a:ext cx="127754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r>
              <a:rPr lang="ru-RU" sz="1800" b="1" dirty="0">
                <a:solidFill>
                  <a:srgbClr val="FF0000"/>
                </a:solidFill>
                <a:latin typeface="Arial" charset="0"/>
              </a:rPr>
              <a:t>основная </a:t>
            </a:r>
          </a:p>
        </p:txBody>
      </p:sp>
      <p:sp>
        <p:nvSpPr>
          <p:cNvPr id="10245" name="Прямоугольник 9"/>
          <p:cNvSpPr>
            <a:spLocks noChangeArrowheads="1"/>
          </p:cNvSpPr>
          <p:nvPr/>
        </p:nvSpPr>
        <p:spPr bwMode="auto">
          <a:xfrm>
            <a:off x="2915832" y="3076576"/>
            <a:ext cx="2600836" cy="67508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8580" tIns="34290" rIns="68580" bIns="34290"/>
          <a:lstStyle/>
          <a:p>
            <a:pPr algn="ctr">
              <a:lnSpc>
                <a:spcPct val="65000"/>
              </a:lnSpc>
            </a:pPr>
            <a:r>
              <a:rPr lang="ru-RU" sz="2000" b="1" dirty="0">
                <a:solidFill>
                  <a:schemeClr val="tx1"/>
                </a:solidFill>
                <a:latin typeface="Arial" charset="0"/>
              </a:rPr>
              <a:t>организации, осуществляющие обучение</a:t>
            </a:r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5630052" y="3071243"/>
            <a:ext cx="3366814" cy="67508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80" tIns="34290" rIns="68580" bIns="34290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" charset="0"/>
              </a:rPr>
              <a:t>индивидуальные предприниматели </a:t>
            </a:r>
          </a:p>
        </p:txBody>
      </p:sp>
      <p:sp>
        <p:nvSpPr>
          <p:cNvPr id="10247" name="AutoShape 15"/>
          <p:cNvSpPr>
            <a:spLocks/>
          </p:cNvSpPr>
          <p:nvPr/>
        </p:nvSpPr>
        <p:spPr bwMode="auto">
          <a:xfrm rot="5400000">
            <a:off x="2735043" y="1141095"/>
            <a:ext cx="190797" cy="5535755"/>
          </a:xfrm>
          <a:prstGeom prst="rightBrace">
            <a:avLst>
              <a:gd name="adj1" fmla="val 67949"/>
              <a:gd name="adj2" fmla="val 88029"/>
            </a:avLst>
          </a:prstGeom>
          <a:noFill/>
          <a:ln w="7620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7500" tIns="35100" rIns="67500" bIns="35100" anchor="ctr">
            <a:noAutofit/>
          </a:bodyPr>
          <a:lstStyle/>
          <a:p>
            <a:endParaRPr lang="ru-RU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038840" y="4142879"/>
            <a:ext cx="4567763" cy="351234"/>
          </a:xfrm>
          <a:prstGeom prst="rect">
            <a:avLst/>
          </a:prstGeom>
          <a:solidFill>
            <a:srgbClr val="7030A0"/>
          </a:solidFill>
          <a:ln algn="ctr">
            <a:noFill/>
            <a:miter lim="800000"/>
            <a:headEnd/>
            <a:tailEnd/>
          </a:ln>
          <a:extLst/>
        </p:spPr>
        <p:txBody>
          <a:bodyPr wrap="none" lIns="68580" tIns="34290" rIns="68580" bIns="34290" anchor="ctr" anchorCtr="1"/>
          <a:lstStyle/>
          <a:p>
            <a:pPr marL="1191" indent="10716" algn="ctr">
              <a:defRPr/>
            </a:pPr>
            <a:r>
              <a:rPr lang="ru-RU" sz="2400" b="1" cap="all" dirty="0">
                <a:solidFill>
                  <a:schemeClr val="bg1"/>
                </a:solidFill>
              </a:rPr>
              <a:t>лицензирование</a:t>
            </a:r>
          </a:p>
        </p:txBody>
      </p:sp>
      <p:sp>
        <p:nvSpPr>
          <p:cNvPr id="14" name="Стрелка углом 13"/>
          <p:cNvSpPr/>
          <p:nvPr/>
        </p:nvSpPr>
        <p:spPr>
          <a:xfrm rot="16200000">
            <a:off x="561793" y="4128890"/>
            <a:ext cx="378619" cy="317107"/>
          </a:xfrm>
          <a:prstGeom prst="bentArrow">
            <a:avLst/>
          </a:prstGeom>
          <a:noFill/>
          <a:ln w="76200">
            <a:solidFill>
              <a:srgbClr val="7030A0"/>
            </a:solidFill>
            <a:round/>
            <a:headEnd/>
            <a:tailEnd/>
          </a:ln>
        </p:spPr>
        <p:txBody>
          <a:bodyPr lIns="67500" tIns="35100" rIns="67500" bIns="35100" anchor="ctr">
            <a:spAutoFit/>
          </a:bodyPr>
          <a:lstStyle/>
          <a:p>
            <a:pPr>
              <a:defRPr/>
            </a:pPr>
            <a:endParaRPr lang="ru-RU">
              <a:cs typeface="Arial" pitchFamily="34" charset="0"/>
            </a:endParaRPr>
          </a:p>
        </p:txBody>
      </p:sp>
      <p:sp>
        <p:nvSpPr>
          <p:cNvPr id="15" name="Стрелка углом 14"/>
          <p:cNvSpPr/>
          <p:nvPr/>
        </p:nvSpPr>
        <p:spPr>
          <a:xfrm rot="16200000" flipV="1">
            <a:off x="5737649" y="3800254"/>
            <a:ext cx="638916" cy="536972"/>
          </a:xfrm>
          <a:prstGeom prst="bentArrow">
            <a:avLst>
              <a:gd name="adj1" fmla="val 15179"/>
              <a:gd name="adj2" fmla="val 25000"/>
              <a:gd name="adj3" fmla="val 25000"/>
              <a:gd name="adj4" fmla="val 43750"/>
            </a:avLst>
          </a:prstGeom>
          <a:noFill/>
          <a:ln w="76200">
            <a:solidFill>
              <a:srgbClr val="A41F00"/>
            </a:solidFill>
            <a:round/>
            <a:headEnd/>
            <a:tailEnd/>
          </a:ln>
        </p:spPr>
        <p:txBody>
          <a:bodyPr wrap="square" lIns="67500" tIns="35100" rIns="67500" bIns="35100" anchor="ctr">
            <a:noAutofit/>
          </a:bodyPr>
          <a:lstStyle/>
          <a:p>
            <a:pPr>
              <a:defRPr/>
            </a:pPr>
            <a:endParaRPr lang="ru-RU">
              <a:cs typeface="Arial" pitchFamily="34" charset="0"/>
            </a:endParaRPr>
          </a:p>
        </p:txBody>
      </p:sp>
      <p:sp>
        <p:nvSpPr>
          <p:cNvPr id="16" name="Умножение 15"/>
          <p:cNvSpPr/>
          <p:nvPr/>
        </p:nvSpPr>
        <p:spPr>
          <a:xfrm>
            <a:off x="5889188" y="3625685"/>
            <a:ext cx="677465" cy="677466"/>
          </a:xfrm>
          <a:prstGeom prst="mathMultiply">
            <a:avLst>
              <a:gd name="adj1" fmla="val 876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52" name="AutoShape 10"/>
          <p:cNvSpPr>
            <a:spLocks noChangeArrowheads="1"/>
          </p:cNvSpPr>
          <p:nvPr/>
        </p:nvSpPr>
        <p:spPr bwMode="auto">
          <a:xfrm rot="2869852">
            <a:off x="1430826" y="2289966"/>
            <a:ext cx="286941" cy="254794"/>
          </a:xfrm>
          <a:prstGeom prst="downArrow">
            <a:avLst>
              <a:gd name="adj1" fmla="val 35269"/>
              <a:gd name="adj2" fmla="val 64731"/>
            </a:avLst>
          </a:prstGeom>
          <a:solidFill>
            <a:srgbClr val="A41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/>
          <a:lstStyle/>
          <a:p>
            <a:endParaRPr lang="ru-RU"/>
          </a:p>
        </p:txBody>
      </p:sp>
      <p:sp>
        <p:nvSpPr>
          <p:cNvPr id="10253" name="AutoShape 10"/>
          <p:cNvSpPr>
            <a:spLocks noChangeArrowheads="1"/>
          </p:cNvSpPr>
          <p:nvPr/>
        </p:nvSpPr>
        <p:spPr bwMode="auto">
          <a:xfrm rot="-3211669">
            <a:off x="3982770" y="2304747"/>
            <a:ext cx="286940" cy="254794"/>
          </a:xfrm>
          <a:prstGeom prst="downArrow">
            <a:avLst>
              <a:gd name="adj1" fmla="val 35269"/>
              <a:gd name="adj2" fmla="val 64731"/>
            </a:avLst>
          </a:pr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 lIns="68580" tIns="34290" rIns="68580" bIns="34290" anchor="ctr"/>
          <a:lstStyle/>
          <a:p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-26973" y="1910314"/>
            <a:ext cx="5461193" cy="402674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ts val="2625"/>
              </a:lnSpc>
              <a:defRPr/>
            </a:pPr>
            <a:r>
              <a:rPr lang="ru-RU" sz="3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Образовательная деятельность </a:t>
            </a:r>
          </a:p>
        </p:txBody>
      </p:sp>
      <p:sp>
        <p:nvSpPr>
          <p:cNvPr id="10255" name="Прямоугольник 20"/>
          <p:cNvSpPr>
            <a:spLocks noChangeArrowheads="1"/>
          </p:cNvSpPr>
          <p:nvPr/>
        </p:nvSpPr>
        <p:spPr bwMode="auto">
          <a:xfrm>
            <a:off x="3388519" y="2495551"/>
            <a:ext cx="22098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r>
              <a:rPr lang="ru-RU" sz="1800" b="1" dirty="0">
                <a:latin typeface="Arial" charset="0"/>
              </a:rPr>
              <a:t>дополнительная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10256" name="Rectangle 11"/>
          <p:cNvSpPr>
            <a:spLocks noChangeArrowheads="1"/>
          </p:cNvSpPr>
          <p:nvPr/>
        </p:nvSpPr>
        <p:spPr bwMode="auto">
          <a:xfrm>
            <a:off x="5512087" y="951311"/>
            <a:ext cx="3814010" cy="2008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pPr marL="257175" indent="-257175">
              <a:buFont typeface="Wingdings" pitchFamily="2" charset="2"/>
              <a:buChar char="ü"/>
            </a:pPr>
            <a:r>
              <a:rPr lang="ru-RU" sz="1800" dirty="0">
                <a:latin typeface="Arial" charset="0"/>
              </a:rPr>
              <a:t>государственная регистрация как ИП;</a:t>
            </a:r>
          </a:p>
          <a:p>
            <a:pPr marL="257175" indent="-257175">
              <a:buFont typeface="Wingdings" pitchFamily="2" charset="2"/>
              <a:buChar char="ü"/>
            </a:pPr>
            <a:r>
              <a:rPr lang="ru-RU" sz="1800" dirty="0">
                <a:latin typeface="Arial" charset="0"/>
              </a:rPr>
              <a:t>образовательный ценз и соответствующая квалификация;</a:t>
            </a:r>
          </a:p>
          <a:p>
            <a:pPr marL="257175" indent="-257175">
              <a:buFont typeface="Wingdings" pitchFamily="2" charset="2"/>
              <a:buChar char="ü"/>
            </a:pPr>
            <a:r>
              <a:rPr lang="ru-RU" sz="1800" dirty="0">
                <a:latin typeface="Arial" charset="0"/>
              </a:rPr>
              <a:t>отсутствие запрета на педагогическую деятельность </a:t>
            </a:r>
          </a:p>
        </p:txBody>
      </p:sp>
      <p:sp>
        <p:nvSpPr>
          <p:cNvPr id="10257" name="Rectangle 3"/>
          <p:cNvSpPr>
            <a:spLocks noChangeArrowheads="1"/>
          </p:cNvSpPr>
          <p:nvPr/>
        </p:nvSpPr>
        <p:spPr bwMode="auto">
          <a:xfrm>
            <a:off x="62567" y="4772026"/>
            <a:ext cx="8979167" cy="338138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8580" tIns="34290" rIns="68580" bIns="34290"/>
          <a:lstStyle/>
          <a:p>
            <a:pPr algn="ctr">
              <a:lnSpc>
                <a:spcPct val="70000"/>
              </a:lnSpc>
            </a:pPr>
            <a:r>
              <a:rPr lang="ru-RU" sz="2400" b="1" dirty="0">
                <a:solidFill>
                  <a:schemeClr val="tx1"/>
                </a:solidFill>
              </a:rPr>
              <a:t>организации, осуществляющие образовательную деятельность</a:t>
            </a:r>
          </a:p>
          <a:p>
            <a:pPr algn="ctr">
              <a:lnSpc>
                <a:spcPct val="70000"/>
              </a:lnSpc>
            </a:pP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258" name="AutoShape 10"/>
          <p:cNvSpPr>
            <a:spLocks noChangeArrowheads="1"/>
          </p:cNvSpPr>
          <p:nvPr/>
        </p:nvSpPr>
        <p:spPr bwMode="auto">
          <a:xfrm>
            <a:off x="7974808" y="2883695"/>
            <a:ext cx="286941" cy="330994"/>
          </a:xfrm>
          <a:prstGeom prst="downArrow">
            <a:avLst>
              <a:gd name="adj1" fmla="val 35269"/>
              <a:gd name="adj2" fmla="val 64555"/>
            </a:avLst>
          </a:prstGeom>
          <a:solidFill>
            <a:srgbClr val="A41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/>
          <a:lstStyle/>
          <a:p>
            <a:endParaRPr lang="ru-RU"/>
          </a:p>
        </p:txBody>
      </p:sp>
      <p:sp>
        <p:nvSpPr>
          <p:cNvPr id="10259" name="AutoShape 10"/>
          <p:cNvSpPr>
            <a:spLocks noChangeArrowheads="1"/>
          </p:cNvSpPr>
          <p:nvPr/>
        </p:nvSpPr>
        <p:spPr bwMode="auto">
          <a:xfrm>
            <a:off x="4120630" y="2827546"/>
            <a:ext cx="286941" cy="309563"/>
          </a:xfrm>
          <a:prstGeom prst="downArrow">
            <a:avLst>
              <a:gd name="adj1" fmla="val 35269"/>
              <a:gd name="adj2" fmla="val 64705"/>
            </a:avLst>
          </a:pr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 lIns="68580" tIns="34290" rIns="68580" bIns="34290" anchor="ctr"/>
          <a:lstStyle/>
          <a:p>
            <a:endParaRPr lang="ru-RU"/>
          </a:p>
        </p:txBody>
      </p:sp>
      <p:sp>
        <p:nvSpPr>
          <p:cNvPr id="10260" name="AutoShape 10"/>
          <p:cNvSpPr>
            <a:spLocks noChangeArrowheads="1"/>
          </p:cNvSpPr>
          <p:nvPr/>
        </p:nvSpPr>
        <p:spPr bwMode="auto">
          <a:xfrm>
            <a:off x="1167242" y="2844414"/>
            <a:ext cx="286940" cy="309563"/>
          </a:xfrm>
          <a:prstGeom prst="downArrow">
            <a:avLst>
              <a:gd name="adj1" fmla="val 35269"/>
              <a:gd name="adj2" fmla="val 64705"/>
            </a:avLst>
          </a:prstGeom>
          <a:solidFill>
            <a:srgbClr val="A41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/>
          <a:lstStyle/>
          <a:p>
            <a:endParaRPr lang="ru-RU"/>
          </a:p>
        </p:txBody>
      </p:sp>
      <p:sp>
        <p:nvSpPr>
          <p:cNvPr id="27" name="Вертикальный свиток 26"/>
          <p:cNvSpPr/>
          <p:nvPr/>
        </p:nvSpPr>
        <p:spPr>
          <a:xfrm flipH="1">
            <a:off x="1667219" y="1046402"/>
            <a:ext cx="2321719" cy="810815"/>
          </a:xfrm>
          <a:prstGeom prst="verticalScroll">
            <a:avLst>
              <a:gd name="adj" fmla="val 19680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Устав</a:t>
            </a:r>
            <a:r>
              <a:rPr lang="ru-RU" sz="2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организации</a:t>
            </a:r>
          </a:p>
        </p:txBody>
      </p:sp>
      <p:sp>
        <p:nvSpPr>
          <p:cNvPr id="10262" name="AutoShape 15"/>
          <p:cNvSpPr>
            <a:spLocks/>
          </p:cNvSpPr>
          <p:nvPr/>
        </p:nvSpPr>
        <p:spPr bwMode="auto">
          <a:xfrm rot="5400000">
            <a:off x="4495605" y="230662"/>
            <a:ext cx="216694" cy="8875560"/>
          </a:xfrm>
          <a:prstGeom prst="rightBrace">
            <a:avLst>
              <a:gd name="adj1" fmla="val 67921"/>
              <a:gd name="adj2" fmla="val 49847"/>
            </a:avLst>
          </a:prstGeom>
          <a:noFill/>
          <a:ln w="76200">
            <a:solidFill>
              <a:schemeClr val="accent4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7500" tIns="35100" rIns="67500" bIns="35100" anchor="ctr">
            <a:noAutofit/>
          </a:bodyPr>
          <a:lstStyle/>
          <a:p>
            <a:endParaRPr lang="ru-RU"/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6784975" y="3876247"/>
            <a:ext cx="2033440" cy="6965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lIns="68580" tIns="34290" rIns="68580" bIns="34290"/>
          <a:lstStyle/>
          <a:p>
            <a:pPr algn="ctr"/>
            <a:r>
              <a:rPr lang="ru-RU" sz="1500" b="1" dirty="0">
                <a:latin typeface="Arial" charset="0"/>
              </a:rPr>
              <a:t>наемные</a:t>
            </a:r>
            <a:endParaRPr lang="en-US" sz="1500" b="1" dirty="0">
              <a:latin typeface="Arial" charset="0"/>
            </a:endParaRPr>
          </a:p>
          <a:p>
            <a:pPr algn="ctr"/>
            <a:r>
              <a:rPr lang="ru-RU" sz="1500" b="1" dirty="0">
                <a:latin typeface="Arial" charset="0"/>
              </a:rPr>
              <a:t>педагогические работники </a:t>
            </a:r>
          </a:p>
        </p:txBody>
      </p:sp>
      <p:sp>
        <p:nvSpPr>
          <p:cNvPr id="2" name="Стрелка углом 1"/>
          <p:cNvSpPr/>
          <p:nvPr/>
        </p:nvSpPr>
        <p:spPr>
          <a:xfrm>
            <a:off x="6099419" y="4046927"/>
            <a:ext cx="845996" cy="317107"/>
          </a:xfrm>
          <a:prstGeom prst="bentArrow">
            <a:avLst>
              <a:gd name="adj1" fmla="val 35870"/>
              <a:gd name="adj2" fmla="val 42665"/>
              <a:gd name="adj3" fmla="val 44023"/>
              <a:gd name="adj4" fmla="val 43750"/>
            </a:avLst>
          </a:prstGeom>
          <a:noFill/>
          <a:ln w="76200">
            <a:solidFill>
              <a:srgbClr val="7030A0"/>
            </a:solidFill>
            <a:round/>
            <a:headEnd/>
            <a:tailEnd/>
          </a:ln>
        </p:spPr>
        <p:txBody>
          <a:bodyPr wrap="square" lIns="67500" tIns="35100" rIns="67500" bIns="35100" anchor="ctr">
            <a:spAutoFit/>
          </a:bodyPr>
          <a:lstStyle/>
          <a:p>
            <a:pPr>
              <a:defRPr/>
            </a:pPr>
            <a:endParaRPr lang="ru-RU">
              <a:cs typeface="Arial" pitchFamily="34" charset="0"/>
            </a:endParaRPr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>
            <a:off x="0" y="0"/>
            <a:ext cx="9144000" cy="90483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6600" b="1" spc="-14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Субъекты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66959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0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0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10244" grpId="0"/>
      <p:bldP spid="10245" grpId="0" animBg="1"/>
      <p:bldP spid="10246" grpId="0" animBg="1"/>
      <p:bldP spid="10247" grpId="0" animBg="1"/>
      <p:bldP spid="13" grpId="0" animBg="1"/>
      <p:bldP spid="10252" grpId="0" animBg="1"/>
      <p:bldP spid="10253" grpId="0" animBg="1"/>
      <p:bldP spid="10255" grpId="0"/>
      <p:bldP spid="10256" grpId="0" build="p"/>
      <p:bldP spid="10257" grpId="0" animBg="1"/>
      <p:bldP spid="10258" grpId="0" animBg="1"/>
      <p:bldP spid="10259" grpId="0" animBg="1"/>
      <p:bldP spid="10260" grpId="0" animBg="1"/>
      <p:bldP spid="27" grpId="0" animBg="1"/>
      <p:bldP spid="1026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Прямая соединительная линия 38"/>
          <p:cNvCxnSpPr/>
          <p:nvPr/>
        </p:nvCxnSpPr>
        <p:spPr>
          <a:xfrm flipH="1">
            <a:off x="4572003" y="1769270"/>
            <a:ext cx="4587875" cy="20241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3" y="4387456"/>
            <a:ext cx="4587875" cy="20240"/>
          </a:xfrm>
          <a:prstGeom prst="line">
            <a:avLst/>
          </a:prstGeom>
          <a:ln w="44450">
            <a:solidFill>
              <a:srgbClr val="F949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-36513" y="2065737"/>
            <a:ext cx="4587876" cy="2024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1077696" y="2139702"/>
            <a:ext cx="2944902" cy="2214246"/>
          </a:xfrm>
          <a:prstGeom prst="roundRect">
            <a:avLst/>
          </a:prstGeom>
          <a:solidFill>
            <a:srgbClr val="F94966">
              <a:alpha val="6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68580" tIns="34290" rIns="68580" bIns="34290" anchorCtr="1"/>
          <a:lstStyle/>
          <a:p>
            <a:pPr algn="ctr">
              <a:lnSpc>
                <a:spcPct val="70000"/>
              </a:lnSpc>
              <a:defRPr/>
            </a:pPr>
            <a:r>
              <a:rPr lang="ru-RU" sz="1800" b="1" dirty="0">
                <a:solidFill>
                  <a:schemeClr val="bg1"/>
                </a:solidFill>
              </a:rPr>
              <a:t>ОСНОВНОЕ ОБРАЗОВАНИЕ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507" y="1167594"/>
            <a:ext cx="870317" cy="3888432"/>
          </a:xfrm>
          <a:prstGeom prst="roundRect">
            <a:avLst>
              <a:gd name="adj" fmla="val 38246"/>
            </a:avLst>
          </a:prstGeom>
          <a:solidFill>
            <a:srgbClr val="FFFF69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68580" tIns="34290" rIns="68580" bIns="34290"/>
          <a:lstStyle/>
          <a:p>
            <a:pPr algn="ctr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ДОПОЛНИТЕЛЬНОЕ ОБРАЗОВАНИЕ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02617" y="1215002"/>
            <a:ext cx="369332" cy="2965183"/>
          </a:xfrm>
          <a:prstGeom prst="rect">
            <a:avLst/>
          </a:prstGeom>
          <a:solidFill>
            <a:srgbClr val="406000"/>
          </a:solidFill>
        </p:spPr>
        <p:txBody>
          <a:bodyPr vert="vert270" lIns="68580" tIns="34290" rIns="68580" bIns="34290">
            <a:spAutoFit/>
          </a:bodyPr>
          <a:lstStyle>
            <a:defPPr>
              <a:defRPr lang="ru-RU"/>
            </a:defPPr>
            <a:lvl1pPr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algn="ctr">
              <a:defRPr/>
            </a:pPr>
            <a:r>
              <a:rPr lang="ru-RU" sz="1500" dirty="0"/>
              <a:t>ПРОФЕССИОНАЛЬНОЕ ОБУЧЕНИЕ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63116" y="2231231"/>
            <a:ext cx="1678118" cy="772716"/>
          </a:xfrm>
          <a:prstGeom prst="rect">
            <a:avLst/>
          </a:prstGeom>
          <a:solidFill>
            <a:srgbClr val="009A46"/>
          </a:solidFill>
          <a:ln>
            <a:solidFill>
              <a:srgbClr val="1D208F"/>
            </a:solidFill>
          </a:ln>
        </p:spPr>
        <p:txBody>
          <a:bodyPr lIns="68580" tIns="34290" rIns="68580" bIns="34290" anchor="ctr" anchorCtr="1"/>
          <a:lstStyle>
            <a:defPPr>
              <a:defRPr lang="ru-RU"/>
            </a:defPPr>
            <a:lvl1pPr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algn="ctr">
              <a:defRPr/>
            </a:pPr>
            <a:r>
              <a:rPr lang="ru-RU" sz="1400" dirty="0"/>
              <a:t>ПРОФ</a:t>
            </a:r>
            <a:r>
              <a:rPr lang="en-US" sz="1400" dirty="0"/>
              <a:t>.</a:t>
            </a:r>
            <a:r>
              <a:rPr lang="ru-RU" sz="1400" dirty="0"/>
              <a:t> ОБРАЗОВАНИЕ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56717" y="3003947"/>
            <a:ext cx="2084519" cy="1295400"/>
          </a:xfrm>
          <a:prstGeom prst="rect">
            <a:avLst/>
          </a:prstGeom>
          <a:solidFill>
            <a:srgbClr val="0064FF"/>
          </a:solidFill>
          <a:ln>
            <a:solidFill>
              <a:srgbClr val="1D208F"/>
            </a:solidFill>
          </a:ln>
        </p:spPr>
        <p:txBody>
          <a:bodyPr lIns="68580" tIns="34290" rIns="68580" bIns="34290" anchor="ctr" anchorCtr="1"/>
          <a:lstStyle/>
          <a:p>
            <a:pPr algn="ctr">
              <a:defRPr/>
            </a:pPr>
            <a:r>
              <a:rPr lang="ru-RU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ОБЩЕЕ ОБРАЗОВАНИЕ</a:t>
            </a:r>
          </a:p>
        </p:txBody>
      </p:sp>
      <p:grpSp>
        <p:nvGrpSpPr>
          <p:cNvPr id="2" name="Группа 25"/>
          <p:cNvGrpSpPr>
            <a:grpSpLocks/>
          </p:cNvGrpSpPr>
          <p:nvPr/>
        </p:nvGrpSpPr>
        <p:grpSpPr bwMode="auto">
          <a:xfrm>
            <a:off x="250827" y="4488657"/>
            <a:ext cx="468622" cy="471488"/>
            <a:chOff x="251520" y="5985047"/>
            <a:chExt cx="573479" cy="628263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20" name="Капля 19"/>
            <p:cNvSpPr>
              <a:spLocks noChangeAspect="1"/>
            </p:cNvSpPr>
            <p:nvPr/>
          </p:nvSpPr>
          <p:spPr bwMode="auto">
            <a:xfrm>
              <a:off x="251520" y="6165911"/>
              <a:ext cx="237629" cy="228459"/>
            </a:xfrm>
            <a:prstGeom prst="teardrop">
              <a:avLst>
                <a:gd name="adj" fmla="val 147257"/>
              </a:avLst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ru-RU" b="1" cap="all">
                <a:solidFill>
                  <a:srgbClr val="C00000"/>
                </a:solidFill>
              </a:endParaRPr>
            </a:p>
          </p:txBody>
        </p:sp>
        <p:sp>
          <p:nvSpPr>
            <p:cNvPr id="21" name="Капля 20"/>
            <p:cNvSpPr>
              <a:spLocks noChangeAspect="1"/>
            </p:cNvSpPr>
            <p:nvPr/>
          </p:nvSpPr>
          <p:spPr bwMode="auto">
            <a:xfrm>
              <a:off x="638064" y="5985047"/>
              <a:ext cx="186935" cy="179278"/>
            </a:xfrm>
            <a:prstGeom prst="teardrop">
              <a:avLst>
                <a:gd name="adj" fmla="val 147257"/>
              </a:avLst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ru-RU" b="1" cap="all">
                <a:solidFill>
                  <a:srgbClr val="C00000"/>
                </a:solidFill>
              </a:endParaRPr>
            </a:p>
          </p:txBody>
        </p:sp>
        <p:sp>
          <p:nvSpPr>
            <p:cNvPr id="22" name="Капля 21"/>
            <p:cNvSpPr>
              <a:spLocks noChangeAspect="1"/>
            </p:cNvSpPr>
            <p:nvPr/>
          </p:nvSpPr>
          <p:spPr bwMode="auto">
            <a:xfrm>
              <a:off x="576281" y="6434033"/>
              <a:ext cx="186935" cy="179277"/>
            </a:xfrm>
            <a:prstGeom prst="teardrop">
              <a:avLst>
                <a:gd name="adj" fmla="val 147257"/>
              </a:avLst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ru-RU" b="1" cap="all">
                <a:solidFill>
                  <a:srgbClr val="C00000"/>
                </a:solidFill>
              </a:endParaRPr>
            </a:p>
          </p:txBody>
        </p:sp>
      </p:grpSp>
      <p:grpSp>
        <p:nvGrpSpPr>
          <p:cNvPr id="4" name="Группа 24"/>
          <p:cNvGrpSpPr>
            <a:grpSpLocks/>
          </p:cNvGrpSpPr>
          <p:nvPr/>
        </p:nvGrpSpPr>
        <p:grpSpPr bwMode="auto">
          <a:xfrm>
            <a:off x="215016" y="1329928"/>
            <a:ext cx="616943" cy="1737122"/>
            <a:chOff x="179512" y="1772816"/>
            <a:chExt cx="792088" cy="2316783"/>
          </a:xfrm>
        </p:grpSpPr>
        <p:sp>
          <p:nvSpPr>
            <p:cNvPr id="13" name="Капля 12"/>
            <p:cNvSpPr>
              <a:spLocks noChangeAspect="1"/>
            </p:cNvSpPr>
            <p:nvPr/>
          </p:nvSpPr>
          <p:spPr bwMode="auto">
            <a:xfrm>
              <a:off x="733497" y="3860938"/>
              <a:ext cx="238103" cy="228661"/>
            </a:xfrm>
            <a:prstGeom prst="teardrop">
              <a:avLst>
                <a:gd name="adj" fmla="val 147257"/>
              </a:avLst>
            </a:prstGeom>
            <a:solidFill>
              <a:srgbClr val="009A46"/>
            </a:solidFill>
            <a:ln>
              <a:solidFill>
                <a:srgbClr val="1D208F"/>
              </a:solidFill>
            </a:ln>
          </p:spPr>
          <p:txBody>
            <a:bodyPr anchor="ctr" anchorCtr="1"/>
            <a:lstStyle/>
            <a:p>
              <a:pPr algn="ctr">
                <a:defRPr/>
              </a:pPr>
              <a:endPara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Капля 13"/>
            <p:cNvSpPr>
              <a:spLocks noChangeAspect="1"/>
            </p:cNvSpPr>
            <p:nvPr/>
          </p:nvSpPr>
          <p:spPr bwMode="auto">
            <a:xfrm>
              <a:off x="577937" y="2471503"/>
              <a:ext cx="322233" cy="309645"/>
            </a:xfrm>
            <a:prstGeom prst="teardrop">
              <a:avLst>
                <a:gd name="adj" fmla="val 147257"/>
              </a:avLst>
            </a:prstGeom>
            <a:solidFill>
              <a:srgbClr val="009A46"/>
            </a:solidFill>
            <a:ln>
              <a:solidFill>
                <a:srgbClr val="1D208F"/>
              </a:solidFill>
            </a:ln>
          </p:spPr>
          <p:txBody>
            <a:bodyPr anchor="ctr" anchorCtr="1"/>
            <a:lstStyle/>
            <a:p>
              <a:pPr algn="ctr">
                <a:defRPr/>
              </a:pPr>
              <a:endPara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Капля 14"/>
            <p:cNvSpPr>
              <a:spLocks noChangeAspect="1"/>
            </p:cNvSpPr>
            <p:nvPr/>
          </p:nvSpPr>
          <p:spPr bwMode="auto">
            <a:xfrm>
              <a:off x="531904" y="2974875"/>
              <a:ext cx="246039" cy="238189"/>
            </a:xfrm>
            <a:prstGeom prst="teardrop">
              <a:avLst>
                <a:gd name="adj" fmla="val 147257"/>
              </a:avLst>
            </a:prstGeom>
            <a:solidFill>
              <a:srgbClr val="009A46"/>
            </a:solidFill>
            <a:ln>
              <a:solidFill>
                <a:srgbClr val="1D208F"/>
              </a:solidFill>
            </a:ln>
          </p:spPr>
          <p:txBody>
            <a:bodyPr anchor="ctr" anchorCtr="1"/>
            <a:lstStyle/>
            <a:p>
              <a:pPr algn="ctr">
                <a:defRPr/>
              </a:pPr>
              <a:endPara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Капля 15"/>
            <p:cNvSpPr>
              <a:spLocks noChangeAspect="1"/>
            </p:cNvSpPr>
            <p:nvPr/>
          </p:nvSpPr>
          <p:spPr bwMode="auto">
            <a:xfrm>
              <a:off x="639844" y="3500479"/>
              <a:ext cx="187308" cy="181024"/>
            </a:xfrm>
            <a:prstGeom prst="teardrop">
              <a:avLst>
                <a:gd name="adj" fmla="val 147257"/>
              </a:avLst>
            </a:prstGeom>
            <a:solidFill>
              <a:srgbClr val="009A46"/>
            </a:solidFill>
            <a:ln>
              <a:solidFill>
                <a:srgbClr val="1D208F"/>
              </a:solidFill>
            </a:ln>
          </p:spPr>
          <p:txBody>
            <a:bodyPr anchor="ctr" anchorCtr="1"/>
            <a:lstStyle/>
            <a:p>
              <a:pPr algn="ctr">
                <a:defRPr/>
              </a:pPr>
              <a:endPara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Капля 16"/>
            <p:cNvSpPr>
              <a:spLocks noChangeAspect="1"/>
            </p:cNvSpPr>
            <p:nvPr/>
          </p:nvSpPr>
          <p:spPr bwMode="auto">
            <a:xfrm>
              <a:off x="179512" y="1895086"/>
              <a:ext cx="322232" cy="309646"/>
            </a:xfrm>
            <a:prstGeom prst="teardrop">
              <a:avLst>
                <a:gd name="adj" fmla="val 147257"/>
              </a:avLst>
            </a:prstGeom>
            <a:solidFill>
              <a:srgbClr val="009A46"/>
            </a:solidFill>
            <a:ln>
              <a:solidFill>
                <a:srgbClr val="1D208F"/>
              </a:solidFill>
            </a:ln>
          </p:spPr>
          <p:txBody>
            <a:bodyPr anchor="ctr" anchorCtr="1"/>
            <a:lstStyle/>
            <a:p>
              <a:pPr algn="ctr">
                <a:defRPr/>
              </a:pPr>
              <a:endPara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Капля 17"/>
            <p:cNvSpPr>
              <a:spLocks noChangeAspect="1"/>
            </p:cNvSpPr>
            <p:nvPr/>
          </p:nvSpPr>
          <p:spPr bwMode="auto">
            <a:xfrm>
              <a:off x="628732" y="1772816"/>
              <a:ext cx="246040" cy="238189"/>
            </a:xfrm>
            <a:prstGeom prst="teardrop">
              <a:avLst>
                <a:gd name="adj" fmla="val 147257"/>
              </a:avLst>
            </a:prstGeom>
            <a:solidFill>
              <a:srgbClr val="009A46"/>
            </a:solidFill>
            <a:ln>
              <a:solidFill>
                <a:srgbClr val="1D208F"/>
              </a:solidFill>
            </a:ln>
          </p:spPr>
          <p:txBody>
            <a:bodyPr anchor="ctr" anchorCtr="1"/>
            <a:lstStyle/>
            <a:p>
              <a:pPr algn="ctr">
                <a:defRPr/>
              </a:pPr>
              <a:endPara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Капля 22"/>
            <p:cNvSpPr>
              <a:spLocks noChangeAspect="1"/>
            </p:cNvSpPr>
            <p:nvPr/>
          </p:nvSpPr>
          <p:spPr bwMode="auto">
            <a:xfrm>
              <a:off x="590636" y="2179325"/>
              <a:ext cx="185721" cy="179435"/>
            </a:xfrm>
            <a:prstGeom prst="teardrop">
              <a:avLst>
                <a:gd name="adj" fmla="val 147257"/>
              </a:avLst>
            </a:prstGeom>
            <a:solidFill>
              <a:srgbClr val="009A46"/>
            </a:solidFill>
            <a:ln>
              <a:solidFill>
                <a:srgbClr val="1D208F"/>
              </a:solidFill>
            </a:ln>
          </p:spPr>
          <p:txBody>
            <a:bodyPr anchor="ctr" anchorCtr="1"/>
            <a:lstStyle/>
            <a:p>
              <a:pPr algn="ctr">
                <a:defRPr/>
              </a:pPr>
              <a:endPara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" name="Группа 26"/>
          <p:cNvGrpSpPr>
            <a:grpSpLocks/>
          </p:cNvGrpSpPr>
          <p:nvPr/>
        </p:nvGrpSpPr>
        <p:grpSpPr bwMode="auto">
          <a:xfrm>
            <a:off x="539753" y="3178969"/>
            <a:ext cx="291455" cy="1129904"/>
            <a:chOff x="539551" y="4239100"/>
            <a:chExt cx="408714" cy="1506683"/>
          </a:xfrm>
        </p:grpSpPr>
        <p:sp>
          <p:nvSpPr>
            <p:cNvPr id="10" name="Капля 9"/>
            <p:cNvSpPr>
              <a:spLocks noChangeAspect="1"/>
            </p:cNvSpPr>
            <p:nvPr/>
          </p:nvSpPr>
          <p:spPr bwMode="auto">
            <a:xfrm>
              <a:off x="628609" y="5517161"/>
              <a:ext cx="236959" cy="228622"/>
            </a:xfrm>
            <a:prstGeom prst="teardrop">
              <a:avLst>
                <a:gd name="adj" fmla="val 147257"/>
              </a:avLst>
            </a:prstGeom>
            <a:solidFill>
              <a:srgbClr val="0064FF"/>
            </a:solidFill>
            <a:ln>
              <a:solidFill>
                <a:srgbClr val="1D208F"/>
              </a:solidFill>
            </a:ln>
          </p:spPr>
          <p:txBody>
            <a:bodyPr anchor="ctr" anchorCtr="1"/>
            <a:lstStyle/>
            <a:p>
              <a:pPr algn="ctr">
                <a:defRPr/>
              </a:pPr>
              <a:endParaRPr lang="ru-RU" sz="15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Капля 10"/>
            <p:cNvSpPr>
              <a:spLocks noChangeAspect="1"/>
            </p:cNvSpPr>
            <p:nvPr/>
          </p:nvSpPr>
          <p:spPr bwMode="auto">
            <a:xfrm>
              <a:off x="611116" y="4940843"/>
              <a:ext cx="337149" cy="323881"/>
            </a:xfrm>
            <a:prstGeom prst="teardrop">
              <a:avLst>
                <a:gd name="adj" fmla="val 147257"/>
              </a:avLst>
            </a:prstGeom>
            <a:solidFill>
              <a:srgbClr val="0064FF"/>
            </a:solidFill>
            <a:ln>
              <a:solidFill>
                <a:srgbClr val="1D208F"/>
              </a:solidFill>
            </a:ln>
          </p:spPr>
          <p:txBody>
            <a:bodyPr anchor="ctr" anchorCtr="1"/>
            <a:lstStyle/>
            <a:p>
              <a:pPr algn="ctr">
                <a:defRPr/>
              </a:pPr>
              <a:endParaRPr lang="ru-RU" sz="15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Капля 11"/>
            <p:cNvSpPr>
              <a:spLocks noChangeAspect="1"/>
            </p:cNvSpPr>
            <p:nvPr/>
          </p:nvSpPr>
          <p:spPr bwMode="auto">
            <a:xfrm>
              <a:off x="539551" y="4509001"/>
              <a:ext cx="236959" cy="228622"/>
            </a:xfrm>
            <a:prstGeom prst="teardrop">
              <a:avLst>
                <a:gd name="adj" fmla="val 147257"/>
              </a:avLst>
            </a:prstGeom>
            <a:solidFill>
              <a:srgbClr val="0064FF"/>
            </a:solidFill>
            <a:ln>
              <a:solidFill>
                <a:srgbClr val="1D208F"/>
              </a:solidFill>
            </a:ln>
          </p:spPr>
          <p:txBody>
            <a:bodyPr anchor="ctr" anchorCtr="1"/>
            <a:lstStyle/>
            <a:p>
              <a:pPr algn="ctr">
                <a:defRPr/>
              </a:pPr>
              <a:endParaRPr lang="ru-RU" sz="15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Капля 23"/>
            <p:cNvSpPr>
              <a:spLocks noChangeAspect="1"/>
            </p:cNvSpPr>
            <p:nvPr/>
          </p:nvSpPr>
          <p:spPr bwMode="auto">
            <a:xfrm>
              <a:off x="611116" y="4239100"/>
              <a:ext cx="187658" cy="179405"/>
            </a:xfrm>
            <a:prstGeom prst="teardrop">
              <a:avLst>
                <a:gd name="adj" fmla="val 147257"/>
              </a:avLst>
            </a:prstGeom>
            <a:solidFill>
              <a:srgbClr val="0064FF"/>
            </a:solidFill>
            <a:ln>
              <a:solidFill>
                <a:srgbClr val="1D208F"/>
              </a:solidFill>
            </a:ln>
          </p:spPr>
          <p:txBody>
            <a:bodyPr anchor="ctr" anchorCtr="1"/>
            <a:lstStyle/>
            <a:p>
              <a:pPr algn="ctr">
                <a:defRPr/>
              </a:pPr>
              <a:endParaRPr lang="ru-RU" sz="15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1648748" y="785202"/>
            <a:ext cx="1536318" cy="70019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1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БЫЛО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165053" y="782954"/>
            <a:ext cx="1646476" cy="70019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1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СТАЛО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116016" y="1600200"/>
            <a:ext cx="2808287" cy="300082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 algn="ctr">
              <a:defRPr/>
            </a:pPr>
            <a:r>
              <a:rPr lang="ru-RU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ТРУДОУСТРОЙСТВО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544054" y="1215002"/>
            <a:ext cx="369332" cy="2965183"/>
          </a:xfrm>
          <a:prstGeom prst="rect">
            <a:avLst/>
          </a:prstGeom>
          <a:solidFill>
            <a:srgbClr val="406000"/>
          </a:solidFill>
        </p:spPr>
        <p:txBody>
          <a:bodyPr vert="vert270" lIns="68580" tIns="34290" rIns="68580" bIns="34290">
            <a:spAutoFit/>
          </a:bodyPr>
          <a:lstStyle>
            <a:defPPr>
              <a:defRPr lang="ru-RU"/>
            </a:defPPr>
            <a:lvl1pPr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algn="ctr">
              <a:defRPr/>
            </a:pPr>
            <a:r>
              <a:rPr lang="ru-RU" sz="1500" dirty="0"/>
              <a:t>ПРОФЕССИОНАЛЬНОЕ ОБУЧЕНИЕ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918297" y="2976565"/>
            <a:ext cx="2470054" cy="1978819"/>
          </a:xfrm>
          <a:prstGeom prst="rect">
            <a:avLst/>
          </a:prstGeom>
          <a:solidFill>
            <a:srgbClr val="0064FF"/>
          </a:solidFill>
          <a:ln>
            <a:solidFill>
              <a:srgbClr val="1D208F"/>
            </a:solidFill>
          </a:ln>
        </p:spPr>
        <p:txBody>
          <a:bodyPr lIns="68580" tIns="34290" rIns="68580" bIns="34290" anchor="ctr" anchorCtr="1"/>
          <a:lstStyle/>
          <a:p>
            <a:pPr algn="ctr">
              <a:defRPr/>
            </a:pPr>
            <a:r>
              <a:rPr lang="ru-RU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ОБЩЕЕ ОБРАЗОВАНИЕ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372228" y="1869284"/>
            <a:ext cx="2016125" cy="1107281"/>
          </a:xfrm>
          <a:prstGeom prst="rect">
            <a:avLst/>
          </a:prstGeom>
          <a:solidFill>
            <a:srgbClr val="009A46"/>
          </a:solidFill>
          <a:ln>
            <a:solidFill>
              <a:srgbClr val="1D208F"/>
            </a:solidFill>
          </a:ln>
        </p:spPr>
        <p:txBody>
          <a:bodyPr lIns="68580" tIns="34290" rIns="68580" bIns="34290" anchor="ctr" anchorCtr="1"/>
          <a:lstStyle>
            <a:defPPr>
              <a:defRPr lang="ru-RU"/>
            </a:defPPr>
            <a:lvl1pPr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algn="ctr">
              <a:defRPr/>
            </a:pPr>
            <a:r>
              <a:rPr lang="ru-RU" sz="1400" dirty="0"/>
              <a:t>ПРОФ</a:t>
            </a:r>
            <a:r>
              <a:rPr lang="en-US" sz="1400" dirty="0"/>
              <a:t>.</a:t>
            </a:r>
            <a:r>
              <a:rPr lang="ru-RU" sz="1400" dirty="0"/>
              <a:t> ОБРАЗОВАНИЕ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740404" y="1221602"/>
            <a:ext cx="1123384" cy="3733276"/>
          </a:xfrm>
          <a:prstGeom prst="rect">
            <a:avLst/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42000">
                <a:srgbClr val="1A8D48"/>
              </a:gs>
              <a:gs pos="52000">
                <a:srgbClr val="FFFF00"/>
              </a:gs>
              <a:gs pos="64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2700000" scaled="1"/>
            <a:tileRect/>
          </a:gradFill>
        </p:spPr>
        <p:txBody>
          <a:bodyPr vert="vert270" lIns="68580" tIns="34290" rIns="68580" bIns="34290">
            <a:spAutoFit/>
          </a:bodyPr>
          <a:lstStyle>
            <a:defPPr>
              <a:defRPr lang="ru-RU"/>
            </a:defPPr>
            <a:lvl1pPr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algn="ctr">
              <a:defRPr/>
            </a:pPr>
            <a:r>
              <a:rPr lang="ru-RU" sz="3200" dirty="0" smtClean="0"/>
              <a:t>ДОПОЛНИТЕЛЬНОЕ ОБРАЗОВАНИЕ</a:t>
            </a:r>
          </a:p>
        </p:txBody>
      </p:sp>
      <p:cxnSp>
        <p:nvCxnSpPr>
          <p:cNvPr id="38" name="Прямая со стрелкой 37"/>
          <p:cNvCxnSpPr/>
          <p:nvPr/>
        </p:nvCxnSpPr>
        <p:spPr>
          <a:xfrm flipV="1">
            <a:off x="1979613" y="1916906"/>
            <a:ext cx="0" cy="1087041"/>
          </a:xfrm>
          <a:prstGeom prst="straightConnector1">
            <a:avLst/>
          </a:prstGeom>
          <a:ln w="444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V="1">
            <a:off x="3348038" y="1924052"/>
            <a:ext cx="0" cy="307181"/>
          </a:xfrm>
          <a:prstGeom prst="straightConnector1">
            <a:avLst/>
          </a:prstGeom>
          <a:ln w="444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825161" y="1375585"/>
            <a:ext cx="2808288" cy="300082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 algn="ctr">
              <a:defRPr/>
            </a:pPr>
            <a:r>
              <a:rPr lang="ru-RU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ТРУДОУСТРОЙСТВО</a:t>
            </a:r>
          </a:p>
        </p:txBody>
      </p:sp>
      <p:cxnSp>
        <p:nvCxnSpPr>
          <p:cNvPr id="42" name="Прямая со стрелкой 41"/>
          <p:cNvCxnSpPr/>
          <p:nvPr/>
        </p:nvCxnSpPr>
        <p:spPr>
          <a:xfrm flipV="1">
            <a:off x="6283325" y="1600202"/>
            <a:ext cx="0" cy="1379935"/>
          </a:xfrm>
          <a:prstGeom prst="straightConnector1">
            <a:avLst/>
          </a:prstGeom>
          <a:ln w="444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V="1">
            <a:off x="8172450" y="1600202"/>
            <a:ext cx="0" cy="269081"/>
          </a:xfrm>
          <a:prstGeom prst="straightConnector1">
            <a:avLst/>
          </a:prstGeom>
          <a:ln w="444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4558509" y="709615"/>
            <a:ext cx="13493" cy="4400549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16-конечная звезда 46"/>
          <p:cNvSpPr/>
          <p:nvPr/>
        </p:nvSpPr>
        <p:spPr>
          <a:xfrm>
            <a:off x="1209994" y="4494372"/>
            <a:ext cx="2806700" cy="538794"/>
          </a:xfrm>
          <a:prstGeom prst="star16">
            <a:avLst>
              <a:gd name="adj" fmla="val 4227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b="1" cap="all" dirty="0">
                <a:solidFill>
                  <a:srgbClr val="C00000"/>
                </a:solidFill>
              </a:rPr>
              <a:t>дошкольное</a:t>
            </a:r>
          </a:p>
        </p:txBody>
      </p:sp>
      <p:sp>
        <p:nvSpPr>
          <p:cNvPr id="46" name="Заголовок 1"/>
          <p:cNvSpPr txBox="1">
            <a:spLocks/>
          </p:cNvSpPr>
          <p:nvPr/>
        </p:nvSpPr>
        <p:spPr>
          <a:xfrm>
            <a:off x="0" y="0"/>
            <a:ext cx="9144000" cy="90483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6600" b="1" spc="-140">
                <a:solidFill>
                  <a:schemeClr val="bg1"/>
                </a:solidFill>
              </a:defRPr>
            </a:lvl1pPr>
          </a:lstStyle>
          <a:p>
            <a:r>
              <a:rPr lang="ru-RU" sz="8000" dirty="0"/>
              <a:t>Структура видов</a:t>
            </a:r>
          </a:p>
        </p:txBody>
      </p:sp>
    </p:spTree>
    <p:extLst>
      <p:ext uri="{BB962C8B-B14F-4D97-AF65-F5344CB8AC3E}">
        <p14:creationId xmlns:p14="http://schemas.microsoft.com/office/powerpoint/2010/main" val="127101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1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1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6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9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30" grpId="0"/>
      <p:bldP spid="35" grpId="0" animBg="1"/>
      <p:bldP spid="36" grpId="0" animBg="1"/>
      <p:bldP spid="41" grpId="0"/>
      <p:bldP spid="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Скругленный прямоугольник 36"/>
          <p:cNvSpPr/>
          <p:nvPr/>
        </p:nvSpPr>
        <p:spPr>
          <a:xfrm>
            <a:off x="706429" y="1541464"/>
            <a:ext cx="3339874" cy="3244849"/>
          </a:xfrm>
          <a:prstGeom prst="roundRect">
            <a:avLst>
              <a:gd name="adj" fmla="val 11044"/>
            </a:avLst>
          </a:prstGeom>
          <a:solidFill>
            <a:srgbClr val="F94966">
              <a:alpha val="5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68580" tIns="34290" rIns="68580" bIns="34290"/>
          <a:lstStyle/>
          <a:p>
            <a:pPr algn="r">
              <a:lnSpc>
                <a:spcPct val="70000"/>
              </a:lnSpc>
              <a:defRPr/>
            </a:pPr>
            <a:r>
              <a:rPr lang="ru-RU" sz="1500" b="1" dirty="0">
                <a:solidFill>
                  <a:schemeClr val="bg1"/>
                </a:solidFill>
              </a:rPr>
              <a:t>ОСНОВНОЕ</a:t>
            </a:r>
          </a:p>
          <a:p>
            <a:pPr algn="r">
              <a:lnSpc>
                <a:spcPct val="70000"/>
              </a:lnSpc>
              <a:defRPr/>
            </a:pPr>
            <a:r>
              <a:rPr lang="ru-RU" sz="1500" b="1" dirty="0">
                <a:solidFill>
                  <a:schemeClr val="bg1"/>
                </a:solidFill>
              </a:rPr>
              <a:t> ОБРАЗОВАНИЕ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7584" y="3003799"/>
            <a:ext cx="3039878" cy="1620590"/>
          </a:xfrm>
          <a:prstGeom prst="rect">
            <a:avLst/>
          </a:prstGeom>
          <a:solidFill>
            <a:srgbClr val="0064FF"/>
          </a:solidFill>
          <a:ln>
            <a:solidFill>
              <a:srgbClr val="1D208F"/>
            </a:solidFill>
          </a:ln>
        </p:spPr>
        <p:txBody>
          <a:bodyPr vert="vert270" lIns="68580" tIns="34290" rIns="68580" bIns="34290"/>
          <a:lstStyle/>
          <a:p>
            <a:pPr algn="ctr">
              <a:defRPr/>
            </a:pP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ОБЩЕЕ ОБРАЗОВАНИЕ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2845" y="3023575"/>
            <a:ext cx="3312368" cy="2086459"/>
          </a:xfrm>
          <a:prstGeom prst="rect">
            <a:avLst/>
          </a:prstGeom>
          <a:solidFill>
            <a:srgbClr val="0064FF"/>
          </a:solidFill>
          <a:ln>
            <a:solidFill>
              <a:srgbClr val="1D208F"/>
            </a:solidFill>
          </a:ln>
        </p:spPr>
        <p:txBody>
          <a:bodyPr vert="vert270" lIns="68580" tIns="34290" rIns="68580" bIns="34290"/>
          <a:lstStyle/>
          <a:p>
            <a:pPr algn="ctr">
              <a:defRPr/>
            </a:pPr>
            <a:r>
              <a:rPr lang="ru-RU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ОБЩЕЕ ОБРАЗОВАНИЕ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12865" y="4677968"/>
            <a:ext cx="2160588" cy="364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r>
              <a:rPr lang="ru-RU" sz="1500" b="1" cap="all" dirty="0">
                <a:solidFill>
                  <a:srgbClr val="C00000"/>
                </a:solidFill>
              </a:rPr>
              <a:t>Дошкольное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87452" y="3489722"/>
            <a:ext cx="2580865" cy="647700"/>
          </a:xfrm>
          <a:prstGeom prst="rect">
            <a:avLst/>
          </a:prstGeom>
          <a:solidFill>
            <a:srgbClr val="CC33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b="1" cap="all" dirty="0"/>
              <a:t>Среднее основное общее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87452" y="4192193"/>
            <a:ext cx="2580865" cy="377428"/>
          </a:xfrm>
          <a:prstGeom prst="rect">
            <a:avLst/>
          </a:prstGeom>
          <a:solidFill>
            <a:srgbClr val="CC33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1500" b="1" cap="all" dirty="0"/>
              <a:t>Начальное общее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63715" y="3098007"/>
            <a:ext cx="1990457" cy="338138"/>
          </a:xfrm>
          <a:prstGeom prst="rect">
            <a:avLst/>
          </a:prstGeom>
          <a:solidFill>
            <a:srgbClr val="CC33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1100" b="1" cap="all" dirty="0"/>
              <a:t>Среднее (полное) общее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757545" y="3489722"/>
            <a:ext cx="2808288" cy="647700"/>
          </a:xfrm>
          <a:prstGeom prst="rect">
            <a:avLst/>
          </a:prstGeom>
          <a:solidFill>
            <a:srgbClr val="CC33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1500" b="1" cap="all" dirty="0"/>
              <a:t>Основное общее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772785" y="4192192"/>
            <a:ext cx="2808288" cy="432197"/>
          </a:xfrm>
          <a:prstGeom prst="rect">
            <a:avLst/>
          </a:prstGeom>
          <a:solidFill>
            <a:srgbClr val="CC33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1500" b="1" cap="all" dirty="0"/>
              <a:t>Начальное общее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542091" y="3098007"/>
            <a:ext cx="2016125" cy="338138"/>
          </a:xfrm>
          <a:prstGeom prst="rect">
            <a:avLst/>
          </a:prstGeom>
          <a:solidFill>
            <a:srgbClr val="CC33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1500" b="1" cap="all" dirty="0"/>
              <a:t>Среднее общее</a:t>
            </a:r>
          </a:p>
        </p:txBody>
      </p:sp>
      <p:sp>
        <p:nvSpPr>
          <p:cNvPr id="14" name="16-конечная звезда 13"/>
          <p:cNvSpPr/>
          <p:nvPr/>
        </p:nvSpPr>
        <p:spPr>
          <a:xfrm>
            <a:off x="1042988" y="4793933"/>
            <a:ext cx="2544224" cy="323850"/>
          </a:xfrm>
          <a:prstGeom prst="star16">
            <a:avLst>
              <a:gd name="adj" fmla="val 41022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1500" b="1" cap="all" dirty="0">
                <a:solidFill>
                  <a:srgbClr val="C00000"/>
                </a:solidFill>
              </a:rPr>
              <a:t>дошкольное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741998" y="974707"/>
            <a:ext cx="324000" cy="2781955"/>
          </a:xfrm>
          <a:prstGeom prst="rect">
            <a:avLst/>
          </a:prstGeom>
          <a:solidFill>
            <a:srgbClr val="406000"/>
          </a:solidFill>
        </p:spPr>
        <p:txBody>
          <a:bodyPr vert="vert270" lIns="68580" tIns="34290" rIns="68580" bIns="34290" anchor="ctr"/>
          <a:lstStyle>
            <a:defPPr>
              <a:defRPr lang="ru-RU"/>
            </a:defPPr>
            <a:lvl1pPr algn="ctr">
              <a:defRPr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/>
              <a:t>ПРОФЕССИОНАЛЬНОЕ ОБУЧЕНИЕ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48259" y="979750"/>
            <a:ext cx="324000" cy="2776911"/>
          </a:xfrm>
          <a:prstGeom prst="rect">
            <a:avLst/>
          </a:prstGeom>
          <a:solidFill>
            <a:srgbClr val="406000"/>
          </a:solidFill>
        </p:spPr>
        <p:txBody>
          <a:bodyPr vert="vert270" lIns="68580" tIns="34290" rIns="68580" bIns="34290" anchor="ctr"/>
          <a:lstStyle>
            <a:defPPr>
              <a:defRPr lang="ru-RU"/>
            </a:defPPr>
            <a:lvl1pPr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algn="ctr">
              <a:defRPr/>
            </a:pPr>
            <a:r>
              <a:rPr lang="ru-RU" sz="1400" dirty="0"/>
              <a:t>ПРОФЕССИОНАЛЬНОЕ ОБУЧЕНИЕ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93476" y="1647436"/>
            <a:ext cx="2473989" cy="1302506"/>
          </a:xfrm>
          <a:prstGeom prst="rect">
            <a:avLst/>
          </a:prstGeom>
          <a:solidFill>
            <a:srgbClr val="009A46"/>
          </a:solidFill>
          <a:ln>
            <a:solidFill>
              <a:srgbClr val="1D208F"/>
            </a:solidFill>
          </a:ln>
        </p:spPr>
        <p:txBody>
          <a:bodyPr vert="vert270" lIns="68580" tIns="34290" rIns="68580" bIns="34290"/>
          <a:lstStyle>
            <a:defPPr>
              <a:defRPr lang="ru-RU"/>
            </a:defPPr>
            <a:lvl1pPr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algn="ctr">
              <a:defRPr/>
            </a:pPr>
            <a:r>
              <a:rPr lang="ru-RU" sz="1100" dirty="0"/>
              <a:t>ПРОФ</a:t>
            </a:r>
            <a:r>
              <a:rPr lang="en-US" sz="1100" dirty="0"/>
              <a:t>.</a:t>
            </a:r>
            <a:r>
              <a:rPr lang="ru-RU" sz="1100" dirty="0"/>
              <a:t> ОБРАЗОВАНИЕ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872300" y="2517786"/>
            <a:ext cx="288000" cy="378000"/>
          </a:xfrm>
          <a:prstGeom prst="rect">
            <a:avLst/>
          </a:prstGeom>
          <a:solidFill>
            <a:srgbClr val="FFFF69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68580" tIns="34290" rIns="68580" bIns="34290" anchor="ctr"/>
          <a:lstStyle/>
          <a:p>
            <a:pPr algn="ctr">
              <a:defRPr/>
            </a:pPr>
            <a:r>
              <a:rPr lang="ru-RU" sz="1200" b="1" dirty="0">
                <a:solidFill>
                  <a:schemeClr val="accent3">
                    <a:lumMod val="50000"/>
                  </a:schemeClr>
                </a:solidFill>
              </a:rPr>
              <a:t>НПО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379020" y="2116702"/>
            <a:ext cx="432000" cy="77908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68580" tIns="34290" rIns="68580" bIns="34290" anchor="ctr"/>
          <a:lstStyle/>
          <a:p>
            <a:pPr algn="ctr">
              <a:defRPr/>
            </a:pPr>
            <a:r>
              <a:rPr lang="ru-RU" sz="1800" b="1" dirty="0">
                <a:solidFill>
                  <a:srgbClr val="FFFF69"/>
                </a:solidFill>
              </a:rPr>
              <a:t>Бакал</a:t>
            </a:r>
            <a:endParaRPr lang="ru-RU" b="1" dirty="0">
              <a:solidFill>
                <a:srgbClr val="FFFF69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60115" y="1693108"/>
            <a:ext cx="342900" cy="37024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1800" b="1" dirty="0">
                <a:solidFill>
                  <a:srgbClr val="FFFF69"/>
                </a:solidFill>
              </a:rPr>
              <a:t>М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204160" y="2322001"/>
            <a:ext cx="324000" cy="571347"/>
          </a:xfrm>
          <a:prstGeom prst="rect">
            <a:avLst/>
          </a:prstGeom>
          <a:solidFill>
            <a:srgbClr val="FFFF69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68580" tIns="34290" rIns="68580" bIns="34290" anchor="ctr"/>
          <a:lstStyle/>
          <a:p>
            <a:pPr algn="ctr"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СПО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571780" y="1756115"/>
            <a:ext cx="756000" cy="113967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68580" tIns="34290" rIns="68580" bIns="34290" anchor="ctr"/>
          <a:lstStyle/>
          <a:p>
            <a:pPr algn="ctr">
              <a:defRPr/>
            </a:pPr>
            <a:r>
              <a:rPr lang="ru-RU" b="1" spc="-100" dirty="0" err="1">
                <a:solidFill>
                  <a:srgbClr val="FFFF69"/>
                </a:solidFill>
              </a:rPr>
              <a:t>Специалитет</a:t>
            </a:r>
            <a:endParaRPr lang="ru-RU" b="1" spc="-100" dirty="0">
              <a:solidFill>
                <a:srgbClr val="FFFF69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56532" y="1370985"/>
            <a:ext cx="2403903" cy="1592446"/>
          </a:xfrm>
          <a:prstGeom prst="rect">
            <a:avLst/>
          </a:prstGeom>
          <a:solidFill>
            <a:srgbClr val="009A46"/>
          </a:solidFill>
          <a:ln>
            <a:solidFill>
              <a:srgbClr val="1D208F"/>
            </a:solidFill>
          </a:ln>
        </p:spPr>
        <p:txBody>
          <a:bodyPr vert="vert270" lIns="68580" tIns="34290" rIns="68580" bIns="34290"/>
          <a:lstStyle>
            <a:defPPr>
              <a:defRPr lang="ru-RU"/>
            </a:defPPr>
            <a:lvl1pPr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algn="ctr">
              <a:defRPr/>
            </a:pPr>
            <a:r>
              <a:rPr lang="ru-RU" sz="1100" dirty="0"/>
              <a:t>ПРОФ</a:t>
            </a:r>
            <a:r>
              <a:rPr lang="en-US" sz="1100" dirty="0"/>
              <a:t>.</a:t>
            </a:r>
            <a:r>
              <a:rPr lang="ru-RU" sz="1100" dirty="0"/>
              <a:t> ОБРАЗОВАНИЕ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405591" y="2146382"/>
            <a:ext cx="936104" cy="77908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68580" tIns="34290" rIns="68580" bIns="34290" anchor="ctr"/>
          <a:lstStyle/>
          <a:p>
            <a:pPr algn="ctr">
              <a:defRPr/>
            </a:pPr>
            <a:r>
              <a:rPr lang="ru-RU" sz="1800" b="1" dirty="0">
                <a:solidFill>
                  <a:srgbClr val="FFFF69"/>
                </a:solidFill>
              </a:rPr>
              <a:t>Бакал</a:t>
            </a:r>
            <a:endParaRPr lang="ru-RU" b="1" dirty="0">
              <a:solidFill>
                <a:srgbClr val="FFFF69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359608" y="1756114"/>
            <a:ext cx="649288" cy="3548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1800" b="1" dirty="0">
                <a:solidFill>
                  <a:srgbClr val="FFFF69"/>
                </a:solidFill>
              </a:rPr>
              <a:t>М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884563" y="1881312"/>
            <a:ext cx="459661" cy="105359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68580" tIns="34290" rIns="68580" bIns="34290" anchor="ctr"/>
          <a:lstStyle/>
          <a:p>
            <a:pPr algn="ctr">
              <a:defRPr/>
            </a:pPr>
            <a:r>
              <a:rPr lang="ru-RU" b="1" spc="-100" dirty="0" err="1">
                <a:solidFill>
                  <a:srgbClr val="FFFF69"/>
                </a:solidFill>
              </a:rPr>
              <a:t>Специалитет</a:t>
            </a:r>
            <a:endParaRPr lang="ru-RU" b="1" spc="-100" dirty="0">
              <a:solidFill>
                <a:srgbClr val="FFFF69"/>
              </a:solidFill>
            </a:endParaRPr>
          </a:p>
        </p:txBody>
      </p:sp>
      <p:sp>
        <p:nvSpPr>
          <p:cNvPr id="33" name="Фигура, имеющая форму буквы L 32"/>
          <p:cNvSpPr/>
          <p:nvPr/>
        </p:nvSpPr>
        <p:spPr>
          <a:xfrm flipH="1">
            <a:off x="6361561" y="2361780"/>
            <a:ext cx="442688" cy="558779"/>
          </a:xfrm>
          <a:prstGeom prst="corner">
            <a:avLst>
              <a:gd name="adj1" fmla="val 90316"/>
              <a:gd name="adj2" fmla="val 63678"/>
            </a:avLst>
          </a:prstGeom>
          <a:solidFill>
            <a:srgbClr val="FFFF69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68580" tIns="34290" rIns="68580" bIns="34290" anchor="ctr"/>
          <a:lstStyle/>
          <a:p>
            <a:pPr algn="ctr"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СПО</a:t>
            </a:r>
          </a:p>
        </p:txBody>
      </p:sp>
      <p:sp>
        <p:nvSpPr>
          <p:cNvPr id="34" name="Фигура, имеющая форму буквы L 33"/>
          <p:cNvSpPr/>
          <p:nvPr/>
        </p:nvSpPr>
        <p:spPr>
          <a:xfrm rot="5400000">
            <a:off x="7508785" y="992123"/>
            <a:ext cx="421054" cy="1357323"/>
          </a:xfrm>
          <a:prstGeom prst="corner">
            <a:avLst>
              <a:gd name="adj1" fmla="val 42665"/>
              <a:gd name="adj2" fmla="val 63577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68580" tIns="34290" rIns="68580" bIns="34290" anchor="ctr"/>
          <a:lstStyle/>
          <a:p>
            <a:pPr algn="ctr">
              <a:defRPr/>
            </a:pPr>
            <a:r>
              <a:rPr lang="ru-RU" b="1" dirty="0">
                <a:solidFill>
                  <a:srgbClr val="FFFF69"/>
                </a:solidFill>
              </a:rPr>
              <a:t>А/А/О/А-С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261583" y="1237854"/>
            <a:ext cx="1709737" cy="315471"/>
          </a:xfrm>
          <a:prstGeom prst="rect">
            <a:avLst/>
          </a:prstGeom>
          <a:solidFill>
            <a:srgbClr val="7030A0"/>
          </a:solidFill>
        </p:spPr>
        <p:txBody>
          <a:bodyPr lIns="68580" tIns="34290" rIns="68580" bIns="34290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АСПИРАНТУРА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07505" y="1085851"/>
            <a:ext cx="555566" cy="3956112"/>
          </a:xfrm>
          <a:prstGeom prst="roundRect">
            <a:avLst>
              <a:gd name="adj" fmla="val 38246"/>
            </a:avLst>
          </a:prstGeom>
          <a:solidFill>
            <a:srgbClr val="FFFF69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68580" tIns="34290" rIns="68580" bIns="34290"/>
          <a:lstStyle/>
          <a:p>
            <a:pPr algn="ctr">
              <a:lnSpc>
                <a:spcPts val="1125"/>
              </a:lnSpc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ДОПОЛНИТЕЛЬНОЕ ОБРАЗОВАНИЕ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740404" y="979749"/>
            <a:ext cx="415498" cy="4130284"/>
          </a:xfrm>
          <a:prstGeom prst="rect">
            <a:avLst/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42000">
                <a:srgbClr val="1A8D48"/>
              </a:gs>
              <a:gs pos="52000">
                <a:srgbClr val="FFFF00"/>
              </a:gs>
              <a:gs pos="64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2700000" scaled="1"/>
            <a:tileRect/>
          </a:gradFill>
        </p:spPr>
        <p:txBody>
          <a:bodyPr vert="vert270" wrap="square" lIns="68580" tIns="34290" rIns="68580" bIns="34290">
            <a:spAutoFit/>
          </a:bodyPr>
          <a:lstStyle>
            <a:defPPr>
              <a:defRPr lang="ru-RU"/>
            </a:defPPr>
            <a:lvl1pPr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algn="ctr">
              <a:defRPr/>
            </a:pPr>
            <a:r>
              <a:rPr lang="ru-RU" sz="1800" dirty="0"/>
              <a:t>ДОПОЛНИТЕЛЬНОЕ ОБРАЗОВАНИЕ</a:t>
            </a:r>
          </a:p>
        </p:txBody>
      </p:sp>
      <p:grpSp>
        <p:nvGrpSpPr>
          <p:cNvPr id="3" name="Группа 25"/>
          <p:cNvGrpSpPr>
            <a:grpSpLocks/>
          </p:cNvGrpSpPr>
          <p:nvPr/>
        </p:nvGrpSpPr>
        <p:grpSpPr bwMode="auto">
          <a:xfrm>
            <a:off x="107951" y="4624390"/>
            <a:ext cx="407214" cy="397669"/>
            <a:chOff x="251520" y="5985047"/>
            <a:chExt cx="573479" cy="628263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0" name="Капля 39"/>
            <p:cNvSpPr>
              <a:spLocks noChangeAspect="1"/>
            </p:cNvSpPr>
            <p:nvPr/>
          </p:nvSpPr>
          <p:spPr bwMode="auto">
            <a:xfrm>
              <a:off x="251520" y="6165626"/>
              <a:ext cx="237784" cy="229485"/>
            </a:xfrm>
            <a:prstGeom prst="teardrop">
              <a:avLst>
                <a:gd name="adj" fmla="val 147257"/>
              </a:avLst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ru-RU" sz="1500" b="1" cap="all">
                <a:solidFill>
                  <a:srgbClr val="C00000"/>
                </a:solidFill>
              </a:endParaRPr>
            </a:p>
          </p:txBody>
        </p:sp>
        <p:sp>
          <p:nvSpPr>
            <p:cNvPr id="41" name="Капля 40"/>
            <p:cNvSpPr>
              <a:spLocks noChangeAspect="1"/>
            </p:cNvSpPr>
            <p:nvPr/>
          </p:nvSpPr>
          <p:spPr bwMode="auto">
            <a:xfrm>
              <a:off x="637170" y="5985047"/>
              <a:ext cx="187829" cy="178698"/>
            </a:xfrm>
            <a:prstGeom prst="teardrop">
              <a:avLst>
                <a:gd name="adj" fmla="val 147257"/>
              </a:avLst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ru-RU" sz="1500" b="1" cap="all">
                <a:solidFill>
                  <a:srgbClr val="C00000"/>
                </a:solidFill>
              </a:endParaRPr>
            </a:p>
          </p:txBody>
        </p:sp>
        <p:sp>
          <p:nvSpPr>
            <p:cNvPr id="42" name="Капля 41"/>
            <p:cNvSpPr>
              <a:spLocks noChangeAspect="1"/>
            </p:cNvSpPr>
            <p:nvPr/>
          </p:nvSpPr>
          <p:spPr bwMode="auto">
            <a:xfrm>
              <a:off x="577224" y="6434613"/>
              <a:ext cx="185830" cy="178697"/>
            </a:xfrm>
            <a:prstGeom prst="teardrop">
              <a:avLst>
                <a:gd name="adj" fmla="val 147257"/>
              </a:avLst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ru-RU" sz="1500" b="1" cap="all">
                <a:solidFill>
                  <a:srgbClr val="C00000"/>
                </a:solidFill>
              </a:endParaRPr>
            </a:p>
          </p:txBody>
        </p:sp>
      </p:grpSp>
      <p:grpSp>
        <p:nvGrpSpPr>
          <p:cNvPr id="13" name="Группа 58"/>
          <p:cNvGrpSpPr>
            <a:grpSpLocks/>
          </p:cNvGrpSpPr>
          <p:nvPr/>
        </p:nvGrpSpPr>
        <p:grpSpPr bwMode="auto">
          <a:xfrm>
            <a:off x="338140" y="3225406"/>
            <a:ext cx="246005" cy="1240631"/>
            <a:chOff x="338266" y="4301075"/>
            <a:chExt cx="324804" cy="1654146"/>
          </a:xfrm>
        </p:grpSpPr>
        <p:sp>
          <p:nvSpPr>
            <p:cNvPr id="52" name="Капля 51"/>
            <p:cNvSpPr>
              <a:spLocks noChangeAspect="1"/>
            </p:cNvSpPr>
            <p:nvPr/>
          </p:nvSpPr>
          <p:spPr bwMode="auto">
            <a:xfrm>
              <a:off x="338266" y="5726625"/>
              <a:ext cx="236077" cy="228596"/>
            </a:xfrm>
            <a:prstGeom prst="teardrop">
              <a:avLst>
                <a:gd name="adj" fmla="val 147257"/>
              </a:avLst>
            </a:prstGeom>
            <a:solidFill>
              <a:srgbClr val="0064FF"/>
            </a:solidFill>
            <a:ln>
              <a:solidFill>
                <a:srgbClr val="1D208F"/>
              </a:solidFill>
            </a:ln>
          </p:spPr>
          <p:txBody>
            <a:bodyPr anchor="ctr" anchorCtr="1"/>
            <a:lstStyle/>
            <a:p>
              <a:pPr algn="ctr">
                <a:defRPr/>
              </a:pPr>
              <a:endParaRPr lang="ru-RU" sz="15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5" name="Капля 54"/>
            <p:cNvSpPr>
              <a:spLocks noChangeAspect="1"/>
            </p:cNvSpPr>
            <p:nvPr/>
          </p:nvSpPr>
          <p:spPr bwMode="auto">
            <a:xfrm>
              <a:off x="476109" y="4301075"/>
              <a:ext cx="186961" cy="179384"/>
            </a:xfrm>
            <a:prstGeom prst="teardrop">
              <a:avLst>
                <a:gd name="adj" fmla="val 147257"/>
              </a:avLst>
            </a:prstGeom>
            <a:solidFill>
              <a:srgbClr val="0064FF"/>
            </a:solidFill>
            <a:ln>
              <a:solidFill>
                <a:srgbClr val="1D208F"/>
              </a:solidFill>
            </a:ln>
          </p:spPr>
          <p:txBody>
            <a:bodyPr anchor="ctr" anchorCtr="1"/>
            <a:lstStyle/>
            <a:p>
              <a:pPr algn="ctr">
                <a:defRPr/>
              </a:pPr>
              <a:endParaRPr lang="ru-RU" sz="15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6" name="Капля 55"/>
            <p:cNvSpPr>
              <a:spLocks noChangeAspect="1"/>
            </p:cNvSpPr>
            <p:nvPr/>
          </p:nvSpPr>
          <p:spPr bwMode="auto">
            <a:xfrm>
              <a:off x="420655" y="5085286"/>
              <a:ext cx="186961" cy="179384"/>
            </a:xfrm>
            <a:prstGeom prst="teardrop">
              <a:avLst>
                <a:gd name="adj" fmla="val 147257"/>
              </a:avLst>
            </a:prstGeom>
            <a:solidFill>
              <a:srgbClr val="0064FF"/>
            </a:solidFill>
            <a:ln>
              <a:solidFill>
                <a:srgbClr val="1D208F"/>
              </a:solidFill>
            </a:ln>
          </p:spPr>
          <p:txBody>
            <a:bodyPr anchor="ctr" anchorCtr="1"/>
            <a:lstStyle/>
            <a:p>
              <a:pPr algn="ctr">
                <a:defRPr/>
              </a:pPr>
              <a:endParaRPr lang="ru-RU" sz="15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5" name="Группа 59"/>
          <p:cNvGrpSpPr>
            <a:grpSpLocks/>
          </p:cNvGrpSpPr>
          <p:nvPr/>
        </p:nvGrpSpPr>
        <p:grpSpPr bwMode="auto">
          <a:xfrm>
            <a:off x="174284" y="1170721"/>
            <a:ext cx="434917" cy="1478756"/>
            <a:chOff x="149473" y="1268760"/>
            <a:chExt cx="505396" cy="1970764"/>
          </a:xfrm>
        </p:grpSpPr>
        <p:sp>
          <p:nvSpPr>
            <p:cNvPr id="47" name="Капля 46"/>
            <p:cNvSpPr>
              <a:spLocks noChangeAspect="1"/>
            </p:cNvSpPr>
            <p:nvPr/>
          </p:nvSpPr>
          <p:spPr bwMode="auto">
            <a:xfrm>
              <a:off x="467920" y="2636553"/>
              <a:ext cx="186949" cy="180891"/>
            </a:xfrm>
            <a:prstGeom prst="teardrop">
              <a:avLst>
                <a:gd name="adj" fmla="val 147257"/>
              </a:avLst>
            </a:prstGeom>
            <a:solidFill>
              <a:srgbClr val="009A46"/>
            </a:solidFill>
            <a:ln>
              <a:solidFill>
                <a:srgbClr val="1D208F"/>
              </a:solidFill>
            </a:ln>
          </p:spPr>
          <p:txBody>
            <a:bodyPr anchor="ctr" anchorCtr="1"/>
            <a:lstStyle/>
            <a:p>
              <a:pPr algn="ctr">
                <a:defRPr/>
              </a:pPr>
              <a:endPara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9" name="Капля 48"/>
            <p:cNvSpPr>
              <a:spLocks noChangeAspect="1"/>
            </p:cNvSpPr>
            <p:nvPr/>
          </p:nvSpPr>
          <p:spPr bwMode="auto">
            <a:xfrm>
              <a:off x="149473" y="1728922"/>
              <a:ext cx="245569" cy="238015"/>
            </a:xfrm>
            <a:prstGeom prst="teardrop">
              <a:avLst>
                <a:gd name="adj" fmla="val 147257"/>
              </a:avLst>
            </a:prstGeom>
            <a:solidFill>
              <a:srgbClr val="009A46"/>
            </a:solidFill>
            <a:ln>
              <a:solidFill>
                <a:srgbClr val="1D208F"/>
              </a:solidFill>
            </a:ln>
          </p:spPr>
          <p:txBody>
            <a:bodyPr anchor="ctr" anchorCtr="1"/>
            <a:lstStyle/>
            <a:p>
              <a:pPr algn="ctr">
                <a:defRPr/>
              </a:pPr>
              <a:endPara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0" name="Капля 49"/>
            <p:cNvSpPr>
              <a:spLocks noChangeAspect="1"/>
            </p:cNvSpPr>
            <p:nvPr/>
          </p:nvSpPr>
          <p:spPr bwMode="auto">
            <a:xfrm>
              <a:off x="395042" y="2171630"/>
              <a:ext cx="186949" cy="179305"/>
            </a:xfrm>
            <a:prstGeom prst="teardrop">
              <a:avLst>
                <a:gd name="adj" fmla="val 147257"/>
              </a:avLst>
            </a:prstGeom>
            <a:solidFill>
              <a:srgbClr val="009A46"/>
            </a:solidFill>
            <a:ln>
              <a:solidFill>
                <a:srgbClr val="1D208F"/>
              </a:solidFill>
            </a:ln>
          </p:spPr>
          <p:txBody>
            <a:bodyPr anchor="ctr" anchorCtr="1"/>
            <a:lstStyle/>
            <a:p>
              <a:pPr algn="ctr">
                <a:defRPr/>
              </a:pPr>
              <a:endPara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7" name="Капля 56"/>
            <p:cNvSpPr>
              <a:spLocks noChangeAspect="1"/>
            </p:cNvSpPr>
            <p:nvPr/>
          </p:nvSpPr>
          <p:spPr bwMode="auto">
            <a:xfrm>
              <a:off x="456830" y="3058633"/>
              <a:ext cx="186949" cy="180891"/>
            </a:xfrm>
            <a:prstGeom prst="teardrop">
              <a:avLst>
                <a:gd name="adj" fmla="val 147257"/>
              </a:avLst>
            </a:prstGeom>
            <a:solidFill>
              <a:srgbClr val="009A46"/>
            </a:solidFill>
            <a:ln>
              <a:solidFill>
                <a:srgbClr val="1D208F"/>
              </a:solidFill>
            </a:ln>
          </p:spPr>
          <p:txBody>
            <a:bodyPr anchor="ctr" anchorCtr="1"/>
            <a:lstStyle/>
            <a:p>
              <a:pPr algn="ctr">
                <a:defRPr/>
              </a:pPr>
              <a:endPara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8" name="Капля 57"/>
            <p:cNvSpPr>
              <a:spLocks noChangeAspect="1"/>
            </p:cNvSpPr>
            <p:nvPr/>
          </p:nvSpPr>
          <p:spPr bwMode="auto">
            <a:xfrm>
              <a:off x="347512" y="1268760"/>
              <a:ext cx="185364" cy="179304"/>
            </a:xfrm>
            <a:prstGeom prst="teardrop">
              <a:avLst>
                <a:gd name="adj" fmla="val 147257"/>
              </a:avLst>
            </a:prstGeom>
            <a:solidFill>
              <a:srgbClr val="009A46"/>
            </a:solidFill>
            <a:ln>
              <a:solidFill>
                <a:srgbClr val="1D208F"/>
              </a:solidFill>
            </a:ln>
          </p:spPr>
          <p:txBody>
            <a:bodyPr anchor="ctr" anchorCtr="1"/>
            <a:lstStyle/>
            <a:p>
              <a:pPr algn="ctr">
                <a:defRPr/>
              </a:pPr>
              <a:endPara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6" name="Прямоугольник 45"/>
          <p:cNvSpPr/>
          <p:nvPr/>
        </p:nvSpPr>
        <p:spPr>
          <a:xfrm>
            <a:off x="687082" y="815465"/>
            <a:ext cx="1536318" cy="70019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1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БЫЛО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7047911" y="781964"/>
            <a:ext cx="1646476" cy="70019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1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СТАЛО</a:t>
            </a: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4559301" y="573883"/>
            <a:ext cx="12700" cy="4536281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Заголовок 1"/>
          <p:cNvSpPr txBox="1">
            <a:spLocks/>
          </p:cNvSpPr>
          <p:nvPr/>
        </p:nvSpPr>
        <p:spPr>
          <a:xfrm>
            <a:off x="0" y="0"/>
            <a:ext cx="9144000" cy="90483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6600" b="1" spc="-140">
                <a:solidFill>
                  <a:schemeClr val="bg1"/>
                </a:solidFill>
              </a:defRPr>
            </a:lvl1pPr>
          </a:lstStyle>
          <a:p>
            <a:r>
              <a:rPr lang="ru-RU" sz="6000" dirty="0"/>
              <a:t>Структура видов и уровней</a:t>
            </a:r>
          </a:p>
        </p:txBody>
      </p:sp>
    </p:spTree>
    <p:extLst>
      <p:ext uri="{BB962C8B-B14F-4D97-AF65-F5344CB8AC3E}">
        <p14:creationId xmlns:p14="http://schemas.microsoft.com/office/powerpoint/2010/main" val="75645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23" grpId="0" animBg="1"/>
      <p:bldP spid="30" grpId="0" animBg="1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54143" y="1006079"/>
            <a:ext cx="9029700" cy="1727597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/>
          <a:lstStyle/>
          <a:p>
            <a:pPr>
              <a:lnSpc>
                <a:spcPct val="90000"/>
              </a:lnSpc>
              <a:defRPr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9)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образовательная программа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- комплекс основных характеристик образования </a:t>
            </a:r>
            <a:r>
              <a:rPr lang="ru-RU" sz="1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(объем, содержание, планируемые результаты), </a:t>
            </a:r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организационно-педагогических условий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и в случаях, предусмотренных настоящим Федеральным законом, форм аттестации, который представлен в виде </a:t>
            </a:r>
            <a:r>
              <a:rPr lang="ru-RU" sz="18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учебного плана, календарного учебного графика, рабочих программ учебных предметов, курсов, дисциплин (модулей), иных компонентов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, а также оценочных и методических материалов;</a:t>
            </a:r>
          </a:p>
          <a:p>
            <a:pPr>
              <a:lnSpc>
                <a:spcPct val="90000"/>
              </a:lnSpc>
              <a:defRPr/>
            </a:pP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54143" y="2823976"/>
            <a:ext cx="9029700" cy="2214563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/>
          <a:lstStyle/>
          <a:p>
            <a:pPr>
              <a:lnSpc>
                <a:spcPct val="90000"/>
              </a:lnSpc>
              <a:defRPr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10)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примерная основная образовательная программа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- учебно-методическая документация (</a:t>
            </a:r>
            <a:r>
              <a:rPr lang="ru-RU" sz="18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примерный учебный план, примерный календарный учебный график, примерные рабочие программы учебных предметов, курсов, дисциплин (модулей), иных компонентов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), определяющая рекомендуемые </a:t>
            </a:r>
            <a:r>
              <a:rPr lang="ru-RU" sz="1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объем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и </a:t>
            </a:r>
            <a:r>
              <a:rPr lang="ru-RU" sz="1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содержание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образования определенного уровня и (или) определенной направленности, </a:t>
            </a:r>
            <a:r>
              <a:rPr lang="ru-RU" sz="1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планируемые результаты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освоения образовательной программы, </a:t>
            </a:r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примерные условия образовательной деятельности, включая примерные расчеты нормативных затрат оказания государственных услуг по реализации образовательной программы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0" y="0"/>
            <a:ext cx="9144000" cy="90483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8000" b="1" spc="-14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Тезаурус закона</a:t>
            </a:r>
          </a:p>
        </p:txBody>
      </p:sp>
    </p:spTree>
    <p:extLst>
      <p:ext uri="{BB962C8B-B14F-4D97-AF65-F5344CB8AC3E}">
        <p14:creationId xmlns:p14="http://schemas.microsoft.com/office/powerpoint/2010/main" val="223878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Объект 4"/>
          <p:cNvSpPr>
            <a:spLocks noGrp="1" noChangeArrowheads="1"/>
          </p:cNvSpPr>
          <p:nvPr>
            <p:ph idx="1"/>
          </p:nvPr>
        </p:nvSpPr>
        <p:spPr>
          <a:xfrm>
            <a:off x="55105" y="1707654"/>
            <a:ext cx="4084701" cy="3414922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4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75000"/>
              </a:lnSpc>
              <a:spcBef>
                <a:spcPts val="0"/>
              </a:spcBef>
              <a:buNone/>
              <a:defRPr/>
            </a:pP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комплекс</a:t>
            </a:r>
            <a:r>
              <a:rPr lang="ru-RU" sz="2400" dirty="0"/>
              <a:t> </a:t>
            </a:r>
          </a:p>
          <a:p>
            <a:pPr marL="0">
              <a:lnSpc>
                <a:spcPct val="75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1800" b="1" dirty="0"/>
              <a:t>основных характеристик образования </a:t>
            </a:r>
            <a:r>
              <a:rPr lang="ru-RU" sz="1800" dirty="0">
                <a:solidFill>
                  <a:srgbClr val="C00000"/>
                </a:solidFill>
              </a:rPr>
              <a:t>(</a:t>
            </a:r>
            <a:r>
              <a:rPr lang="ru-RU" sz="1800" b="1" dirty="0">
                <a:solidFill>
                  <a:srgbClr val="C00000"/>
                </a:solidFill>
              </a:rPr>
              <a:t>объем, содержание, планируемые результаты</a:t>
            </a:r>
            <a:r>
              <a:rPr lang="ru-RU" sz="1800" dirty="0">
                <a:solidFill>
                  <a:srgbClr val="C00000"/>
                </a:solidFill>
              </a:rPr>
              <a:t>)</a:t>
            </a:r>
            <a:r>
              <a:rPr lang="ru-RU" sz="1800" dirty="0"/>
              <a:t>;</a:t>
            </a:r>
          </a:p>
          <a:p>
            <a:pPr marL="0">
              <a:lnSpc>
                <a:spcPct val="75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1800" b="1" dirty="0"/>
              <a:t>организационно-педагогических </a:t>
            </a:r>
            <a:r>
              <a:rPr lang="ru-RU" sz="1800" b="1" dirty="0">
                <a:solidFill>
                  <a:srgbClr val="FF0000"/>
                </a:solidFill>
              </a:rPr>
              <a:t>условий</a:t>
            </a:r>
            <a:r>
              <a:rPr lang="ru-RU" sz="1800" dirty="0">
                <a:solidFill>
                  <a:srgbClr val="FF0000"/>
                </a:solidFill>
              </a:rPr>
              <a:t>;</a:t>
            </a:r>
          </a:p>
          <a:p>
            <a:pPr>
              <a:lnSpc>
                <a:spcPct val="75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1800" b="1" dirty="0"/>
              <a:t>форм аттестации</a:t>
            </a:r>
            <a:r>
              <a:rPr lang="ru-RU" sz="1800" dirty="0"/>
              <a:t> (в случаях, предусмотренных настоящим Федеральным законом)</a:t>
            </a:r>
            <a:r>
              <a:rPr lang="ru-RU" sz="1800" b="1" dirty="0"/>
              <a:t>; </a:t>
            </a:r>
          </a:p>
          <a:p>
            <a:pPr marL="7144" indent="0">
              <a:lnSpc>
                <a:spcPct val="75000"/>
              </a:lnSpc>
              <a:spcBef>
                <a:spcPts val="0"/>
              </a:spcBef>
              <a:buNone/>
              <a:defRPr/>
            </a:pPr>
            <a:r>
              <a:rPr lang="ru-RU" sz="1800" dirty="0"/>
              <a:t>который представлен 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виде </a:t>
            </a:r>
            <a:r>
              <a:rPr lang="ru-RU" sz="1800" b="1" dirty="0">
                <a:solidFill>
                  <a:srgbClr val="C00000"/>
                </a:solidFill>
              </a:rPr>
              <a:t>учебного плана,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календарного учебного графика, </a:t>
            </a:r>
            <a:r>
              <a:rPr lang="ru-RU" sz="1800" b="1" dirty="0">
                <a:solidFill>
                  <a:srgbClr val="1E8A42"/>
                </a:solidFill>
              </a:rPr>
              <a:t>рабочих программ учебных предметов, курсов, дисциплин (модулей), </a:t>
            </a:r>
            <a:r>
              <a:rPr lang="ru-RU" sz="1800" b="1" dirty="0">
                <a:solidFill>
                  <a:srgbClr val="0000FF"/>
                </a:solidFill>
              </a:rPr>
              <a:t>иных компонентов</a:t>
            </a:r>
            <a:r>
              <a:rPr lang="ru-RU" sz="1800" dirty="0">
                <a:solidFill>
                  <a:srgbClr val="0000FF"/>
                </a:solidFill>
              </a:rPr>
              <a:t>,</a:t>
            </a:r>
            <a:r>
              <a:rPr lang="ru-RU" sz="1800" dirty="0"/>
              <a:t> а также </a:t>
            </a:r>
            <a:r>
              <a:rPr lang="ru-RU" sz="1800" b="1" dirty="0">
                <a:solidFill>
                  <a:srgbClr val="6600CC"/>
                </a:solidFill>
              </a:rPr>
              <a:t>оценочных</a:t>
            </a:r>
            <a:r>
              <a:rPr lang="ru-RU" sz="1800" b="1" dirty="0"/>
              <a:t> </a:t>
            </a:r>
            <a:r>
              <a:rPr lang="ru-RU" sz="1800" dirty="0"/>
              <a:t>и</a:t>
            </a:r>
            <a:r>
              <a:rPr lang="ru-RU" sz="1800" b="1" dirty="0"/>
              <a:t> </a:t>
            </a:r>
            <a:r>
              <a:rPr lang="ru-RU" sz="1800" b="1" dirty="0">
                <a:solidFill>
                  <a:srgbClr val="AC0077"/>
                </a:solidFill>
              </a:rPr>
              <a:t>методических</a:t>
            </a:r>
            <a:r>
              <a:rPr lang="ru-RU" sz="1800" b="1" dirty="0"/>
              <a:t> </a:t>
            </a:r>
            <a:r>
              <a:rPr lang="ru-RU" sz="1800" dirty="0"/>
              <a:t>материалов</a:t>
            </a:r>
          </a:p>
        </p:txBody>
      </p:sp>
      <p:sp>
        <p:nvSpPr>
          <p:cNvPr id="5" name="Объект 4"/>
          <p:cNvSpPr txBox="1">
            <a:spLocks noChangeArrowheads="1"/>
          </p:cNvSpPr>
          <p:nvPr/>
        </p:nvSpPr>
        <p:spPr bwMode="auto">
          <a:xfrm>
            <a:off x="4172892" y="1767816"/>
            <a:ext cx="4938023" cy="335476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C00000"/>
            </a:solidFill>
            <a:miter lim="800000"/>
            <a:headEnd/>
            <a:tailEnd/>
          </a:ln>
          <a:extLst/>
        </p:spPr>
        <p:txBody>
          <a:bodyPr wrap="square" lIns="68580" tIns="34290" rIns="68580" bIns="34290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spcBef>
                <a:spcPts val="0"/>
              </a:spcBef>
              <a:buNone/>
              <a:defRPr/>
            </a:pP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учебно-методическая документация </a:t>
            </a:r>
          </a:p>
          <a:p>
            <a:pPr>
              <a:lnSpc>
                <a:spcPct val="70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1800" b="1" dirty="0">
                <a:solidFill>
                  <a:srgbClr val="C00000"/>
                </a:solidFill>
              </a:rPr>
              <a:t>примерный учебный план, </a:t>
            </a:r>
          </a:p>
          <a:p>
            <a:pPr>
              <a:lnSpc>
                <a:spcPct val="70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примерный календарный учебный график,</a:t>
            </a:r>
          </a:p>
          <a:p>
            <a:pPr>
              <a:lnSpc>
                <a:spcPct val="70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1800" b="1" dirty="0">
                <a:solidFill>
                  <a:srgbClr val="1E8A42"/>
                </a:solidFill>
              </a:rPr>
              <a:t>примерные рабочие программы учебных предметов, курсов, дисциплин (модулей),</a:t>
            </a:r>
          </a:p>
          <a:p>
            <a:pPr>
              <a:lnSpc>
                <a:spcPct val="70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1800" b="1" dirty="0">
                <a:solidFill>
                  <a:srgbClr val="0000FF"/>
                </a:solidFill>
              </a:rPr>
              <a:t>иных компонентов), 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  <a:defRPr/>
            </a:pP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определяющая</a:t>
            </a:r>
            <a:r>
              <a:rPr lang="ru-RU" sz="1800" dirty="0"/>
              <a:t> рекомендуемые </a:t>
            </a:r>
            <a:r>
              <a:rPr lang="ru-RU" sz="1800" b="1" dirty="0">
                <a:solidFill>
                  <a:srgbClr val="C00000"/>
                </a:solidFill>
              </a:rPr>
              <a:t>объем</a:t>
            </a:r>
            <a:r>
              <a:rPr lang="ru-RU" sz="1800" dirty="0"/>
              <a:t> и </a:t>
            </a:r>
            <a:r>
              <a:rPr lang="ru-RU" sz="1800" b="1" dirty="0">
                <a:solidFill>
                  <a:srgbClr val="C00000"/>
                </a:solidFill>
              </a:rPr>
              <a:t>содержание</a:t>
            </a:r>
            <a:r>
              <a:rPr lang="ru-RU" sz="1800" dirty="0"/>
              <a:t> образования определенного уровня и (или) определенной направленности, </a:t>
            </a:r>
            <a:r>
              <a:rPr lang="ru-RU" sz="1800" b="1" dirty="0">
                <a:solidFill>
                  <a:srgbClr val="C00000"/>
                </a:solidFill>
              </a:rPr>
              <a:t>планируемые результаты</a:t>
            </a:r>
            <a:r>
              <a:rPr lang="ru-RU" sz="1800" dirty="0">
                <a:solidFill>
                  <a:srgbClr val="C00000"/>
                </a:solidFill>
              </a:rPr>
              <a:t> </a:t>
            </a:r>
            <a:r>
              <a:rPr lang="ru-RU" sz="1800" dirty="0"/>
              <a:t>освоения образовательной программы, примерные </a:t>
            </a:r>
            <a:r>
              <a:rPr lang="ru-RU" sz="1800" b="1" dirty="0">
                <a:solidFill>
                  <a:srgbClr val="FF0000"/>
                </a:solidFill>
              </a:rPr>
              <a:t>условия</a:t>
            </a:r>
            <a:r>
              <a:rPr lang="ru-RU" sz="1800" dirty="0"/>
              <a:t> образовательной деятельности</a:t>
            </a:r>
            <a:r>
              <a:rPr lang="ru-RU" sz="1800" b="1" dirty="0"/>
              <a:t>,</a:t>
            </a:r>
            <a:r>
              <a:rPr lang="ru-RU" sz="1800" dirty="0"/>
              <a:t> включая примерные расчеты нормативных затрат оказания государственных услуг по реализации образовательной программы</a:t>
            </a:r>
            <a:r>
              <a:rPr lang="ru-RU" sz="1800" b="1" dirty="0">
                <a:solidFill>
                  <a:srgbClr val="C00000"/>
                </a:solidFill>
              </a:rPr>
              <a:t> </a:t>
            </a:r>
            <a:endParaRPr lang="ru-RU" sz="1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5105" y="937053"/>
            <a:ext cx="4084701" cy="8079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/>
                </a:solidFill>
                <a:latin typeface="Calibri"/>
              </a:rPr>
              <a:t>9) </a:t>
            </a:r>
            <a:r>
              <a:rPr lang="ru-RU" sz="2400" b="1" dirty="0">
                <a:solidFill>
                  <a:schemeClr val="bg1"/>
                </a:solidFill>
                <a:latin typeface="Calibri"/>
              </a:rPr>
              <a:t>образовательная программа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72892" y="937053"/>
            <a:ext cx="4938023" cy="807913"/>
          </a:xfrm>
          <a:prstGeom prst="rect">
            <a:avLst/>
          </a:prstGeom>
          <a:solidFill>
            <a:srgbClr val="C00000"/>
          </a:solidFill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/>
                </a:solidFill>
                <a:latin typeface="Calibri"/>
              </a:rPr>
              <a:t>10) </a:t>
            </a:r>
            <a:r>
              <a:rPr lang="ru-RU" sz="2400" b="1" dirty="0">
                <a:solidFill>
                  <a:schemeClr val="bg1"/>
                </a:solidFill>
                <a:latin typeface="Calibri"/>
              </a:rPr>
              <a:t>примерная основная образовательная программа 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0" y="0"/>
            <a:ext cx="9144000" cy="90483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8000" b="1" spc="-14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Тезаурус закона</a:t>
            </a:r>
          </a:p>
        </p:txBody>
      </p:sp>
    </p:spTree>
    <p:extLst>
      <p:ext uri="{BB962C8B-B14F-4D97-AF65-F5344CB8AC3E}">
        <p14:creationId xmlns:p14="http://schemas.microsoft.com/office/powerpoint/2010/main" val="64610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nimBg="1"/>
      <p:bldP spid="5" grpId="0" build="p" animBg="1"/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5652123" y="963906"/>
            <a:ext cx="3397209" cy="412821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68580" tIns="34290" rIns="68580" bIns="34290" anchor="b" anchorCtr="1"/>
          <a:lstStyle>
            <a:defPPr>
              <a:defRPr lang="ru-RU"/>
            </a:defPPr>
            <a:lvl1pPr marL="444500" algn="ctr">
              <a:lnSpc>
                <a:spcPct val="70000"/>
              </a:lnSpc>
              <a:defRPr sz="3600" b="1">
                <a:solidFill>
                  <a:srgbClr val="007E39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defRPr/>
            </a:pPr>
            <a:r>
              <a:rPr lang="ru-RU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Примерная основная </a:t>
            </a:r>
          </a:p>
          <a:p>
            <a:pPr>
              <a:defRPr/>
            </a:pPr>
            <a:r>
              <a:rPr lang="ru-RU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образовательная программа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0153" y="963905"/>
            <a:ext cx="3239710" cy="412821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68580" tIns="34290" rIns="68580" bIns="34290" anchorCtr="1"/>
          <a:lstStyle>
            <a:defPPr>
              <a:defRPr lang="ru-RU"/>
            </a:defPPr>
            <a:lvl1pPr algn="ctr">
              <a:lnSpc>
                <a:spcPct val="70000"/>
              </a:lnSpc>
              <a:defRPr sz="3600" b="1">
                <a:solidFill>
                  <a:srgbClr val="007E39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Образовательная программа</a:t>
            </a:r>
          </a:p>
          <a:p>
            <a:pPr>
              <a:defRPr/>
            </a:pPr>
            <a:endParaRPr lang="ru-RU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221831" y="1006017"/>
            <a:ext cx="2753916" cy="270272"/>
          </a:xfrm>
          <a:prstGeom prst="rect">
            <a:avLst/>
          </a:prstGeom>
          <a:gradFill rotWithShape="0">
            <a:gsLst>
              <a:gs pos="74000">
                <a:srgbClr val="00642D"/>
              </a:gs>
              <a:gs pos="5000">
                <a:srgbClr val="4B912F"/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0"/>
          </a:gradFill>
          <a:ln w="19050">
            <a:solidFill>
              <a:srgbClr val="00642D"/>
            </a:solidFill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1800" b="1" dirty="0">
                <a:solidFill>
                  <a:schemeClr val="bg1"/>
                </a:solidFill>
                <a:latin typeface="Arial" charset="0"/>
              </a:rPr>
              <a:t>учебный план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682479" y="1317835"/>
            <a:ext cx="3780234" cy="270272"/>
          </a:xfrm>
          <a:prstGeom prst="rect">
            <a:avLst/>
          </a:prstGeom>
          <a:gradFill rotWithShape="0">
            <a:gsLst>
              <a:gs pos="74000">
                <a:srgbClr val="00642D"/>
              </a:gs>
              <a:gs pos="5000">
                <a:srgbClr val="4B912F"/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0"/>
          </a:gradFill>
          <a:ln w="19050">
            <a:solidFill>
              <a:srgbClr val="00642D"/>
            </a:solidFill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1800" b="1" dirty="0">
                <a:solidFill>
                  <a:schemeClr val="bg1"/>
                </a:solidFill>
                <a:latin typeface="Arial" charset="0"/>
              </a:rPr>
              <a:t>календарный учебный график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113488" y="2872101"/>
            <a:ext cx="2917031" cy="323850"/>
          </a:xfrm>
          <a:prstGeom prst="rect">
            <a:avLst/>
          </a:prstGeom>
          <a:gradFill rotWithShape="0">
            <a:gsLst>
              <a:gs pos="50000">
                <a:srgbClr val="007E39"/>
              </a:gs>
              <a:gs pos="0">
                <a:srgbClr val="008000"/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0"/>
          </a:gradFill>
          <a:ln w="19050">
            <a:solidFill>
              <a:srgbClr val="00642D"/>
            </a:solidFill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1800" b="1" dirty="0">
                <a:solidFill>
                  <a:schemeClr val="bg1"/>
                </a:solidFill>
                <a:latin typeface="Arial" charset="0"/>
              </a:rPr>
              <a:t>иные компоненты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897982" y="2253291"/>
            <a:ext cx="3294460" cy="270272"/>
          </a:xfrm>
          <a:prstGeom prst="rect">
            <a:avLst/>
          </a:prstGeom>
          <a:gradFill rotWithShape="0">
            <a:gsLst>
              <a:gs pos="74000">
                <a:srgbClr val="00642D"/>
              </a:gs>
              <a:gs pos="5000">
                <a:srgbClr val="4B912F"/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0"/>
          </a:gradFill>
          <a:ln w="19050">
            <a:solidFill>
              <a:srgbClr val="00642D"/>
            </a:solidFill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1800" b="1" dirty="0">
                <a:solidFill>
                  <a:schemeClr val="bg1"/>
                </a:solidFill>
                <a:latin typeface="Arial" charset="0"/>
              </a:rPr>
              <a:t>методические материалы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1403649" y="1617826"/>
            <a:ext cx="5832648" cy="594272"/>
            <a:chOff x="1187450" y="2060576"/>
            <a:chExt cx="6772266" cy="864369"/>
          </a:xfrm>
          <a:gradFill>
            <a:gsLst>
              <a:gs pos="50000">
                <a:srgbClr val="007E39"/>
              </a:gs>
              <a:gs pos="0">
                <a:srgbClr val="008000"/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0" scaled="0"/>
          </a:gradFill>
        </p:grpSpPr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1331640" y="2060576"/>
              <a:ext cx="6628076" cy="720353"/>
            </a:xfrm>
            <a:prstGeom prst="rect">
              <a:avLst/>
            </a:prstGeom>
            <a:grpFill/>
            <a:ln w="19050">
              <a:solidFill>
                <a:srgbClr val="00642D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ru-RU" sz="1800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1259632" y="2132583"/>
              <a:ext cx="6628076" cy="720353"/>
            </a:xfrm>
            <a:prstGeom prst="rect">
              <a:avLst/>
            </a:prstGeom>
            <a:grpFill/>
            <a:ln w="19050">
              <a:solidFill>
                <a:srgbClr val="00642D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ru-RU" sz="1800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1187450" y="2204720"/>
              <a:ext cx="6628076" cy="720225"/>
            </a:xfrm>
            <a:prstGeom prst="rect">
              <a:avLst/>
            </a:prstGeom>
            <a:grpFill/>
            <a:ln w="19050">
              <a:solidFill>
                <a:srgbClr val="00642D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ru-RU" sz="1800" b="1" dirty="0">
                  <a:solidFill>
                    <a:schemeClr val="bg1"/>
                  </a:solidFill>
                  <a:latin typeface="Arial" charset="0"/>
                </a:rPr>
                <a:t>рабочие программы</a:t>
              </a:r>
            </a:p>
            <a:p>
              <a:pPr algn="ctr">
                <a:defRPr/>
              </a:pPr>
              <a:r>
                <a:rPr lang="ru-RU" b="1" dirty="0">
                  <a:solidFill>
                    <a:schemeClr val="bg1"/>
                  </a:solidFill>
                  <a:latin typeface="Arial" charset="0"/>
                </a:rPr>
                <a:t>учебных предметов, курсов, дисциплин (модулей)</a:t>
              </a:r>
            </a:p>
          </p:txBody>
        </p:sp>
      </p:grpSp>
      <p:sp>
        <p:nvSpPr>
          <p:cNvPr id="17" name="Двойная стрелка влево/вправо 16"/>
          <p:cNvSpPr>
            <a:spLocks noChangeArrowheads="1"/>
          </p:cNvSpPr>
          <p:nvPr/>
        </p:nvSpPr>
        <p:spPr bwMode="auto">
          <a:xfrm>
            <a:off x="2134498" y="3813574"/>
            <a:ext cx="4723626" cy="406003"/>
          </a:xfrm>
          <a:prstGeom prst="leftRightArrow">
            <a:avLst>
              <a:gd name="adj1" fmla="val 72778"/>
              <a:gd name="adj2" fmla="val 86784"/>
            </a:avLst>
          </a:prstGeom>
          <a:gradFill rotWithShape="1">
            <a:gsLst>
              <a:gs pos="0">
                <a:schemeClr val="accent2">
                  <a:lumMod val="20000"/>
                  <a:lumOff val="80000"/>
                </a:schemeClr>
              </a:gs>
              <a:gs pos="39000">
                <a:srgbClr val="0070C0"/>
              </a:gs>
              <a:gs pos="100000">
                <a:srgbClr val="2F4777"/>
              </a:gs>
            </a:gsLst>
            <a:lin ang="10800000" scaled="1"/>
          </a:gra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2100" b="1">
                <a:solidFill>
                  <a:schemeClr val="bg1"/>
                </a:solidFill>
                <a:latin typeface="Arial" charset="0"/>
              </a:rPr>
              <a:t>объем</a:t>
            </a:r>
          </a:p>
        </p:txBody>
      </p:sp>
      <p:sp>
        <p:nvSpPr>
          <p:cNvPr id="18" name="Двойная стрелка влево/вправо 17"/>
          <p:cNvSpPr>
            <a:spLocks noChangeArrowheads="1"/>
          </p:cNvSpPr>
          <p:nvPr/>
        </p:nvSpPr>
        <p:spPr bwMode="auto">
          <a:xfrm>
            <a:off x="1570116" y="4192192"/>
            <a:ext cx="5948681" cy="404813"/>
          </a:xfrm>
          <a:prstGeom prst="leftRightArrow">
            <a:avLst>
              <a:gd name="adj1" fmla="val 72778"/>
              <a:gd name="adj2" fmla="val 87045"/>
            </a:avLst>
          </a:prstGeom>
          <a:gradFill rotWithShape="1">
            <a:gsLst>
              <a:gs pos="0">
                <a:schemeClr val="accent2">
                  <a:lumMod val="20000"/>
                  <a:lumOff val="80000"/>
                </a:schemeClr>
              </a:gs>
              <a:gs pos="39000">
                <a:srgbClr val="0070C0"/>
              </a:gs>
              <a:gs pos="100000">
                <a:srgbClr val="2F4777"/>
              </a:gs>
            </a:gsLst>
            <a:lin ang="10800000" scaled="1"/>
          </a:gra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2100" b="1" dirty="0">
                <a:solidFill>
                  <a:schemeClr val="bg1"/>
                </a:solidFill>
                <a:latin typeface="Arial" charset="0"/>
              </a:rPr>
              <a:t>содержание</a:t>
            </a:r>
          </a:p>
        </p:txBody>
      </p:sp>
      <p:sp>
        <p:nvSpPr>
          <p:cNvPr id="19" name="Двойная стрелка влево/вправо 18"/>
          <p:cNvSpPr>
            <a:spLocks noChangeArrowheads="1"/>
          </p:cNvSpPr>
          <p:nvPr/>
        </p:nvSpPr>
        <p:spPr bwMode="auto">
          <a:xfrm>
            <a:off x="998620" y="4595812"/>
            <a:ext cx="7030641" cy="406004"/>
          </a:xfrm>
          <a:prstGeom prst="leftRightArrow">
            <a:avLst>
              <a:gd name="adj1" fmla="val 72778"/>
              <a:gd name="adj2" fmla="val 86750"/>
            </a:avLst>
          </a:prstGeom>
          <a:gradFill rotWithShape="1">
            <a:gsLst>
              <a:gs pos="0">
                <a:schemeClr val="accent2">
                  <a:lumMod val="20000"/>
                  <a:lumOff val="80000"/>
                </a:schemeClr>
              </a:gs>
              <a:gs pos="39000">
                <a:srgbClr val="0070C0"/>
              </a:gs>
              <a:gs pos="100000">
                <a:srgbClr val="2F4777"/>
              </a:gs>
            </a:gsLst>
            <a:lin ang="10800000" scaled="1"/>
          </a:gra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2100" b="1" dirty="0">
                <a:solidFill>
                  <a:schemeClr val="bg1"/>
                </a:solidFill>
                <a:latin typeface="Arial" charset="0"/>
              </a:rPr>
              <a:t>планируемые результаты</a:t>
            </a:r>
          </a:p>
        </p:txBody>
      </p: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1980012" y="2560285"/>
            <a:ext cx="2862263" cy="269081"/>
          </a:xfrm>
          <a:prstGeom prst="rect">
            <a:avLst/>
          </a:prstGeom>
          <a:solidFill>
            <a:srgbClr val="C00000"/>
          </a:solidFill>
          <a:ln w="1905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>
              <a:defRPr/>
            </a:pPr>
            <a:r>
              <a:rPr lang="ru-RU" sz="2100" b="1">
                <a:solidFill>
                  <a:schemeClr val="bg1"/>
                </a:solidFill>
              </a:rPr>
              <a:t>оценочные материалы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2046687" y="3489723"/>
            <a:ext cx="1175147" cy="270272"/>
          </a:xfrm>
          <a:prstGeom prst="rect">
            <a:avLst/>
          </a:prstGeom>
          <a:solidFill>
            <a:srgbClr val="C00000"/>
          </a:solidFill>
          <a:ln w="1905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>
              <a:defRPr/>
            </a:pPr>
            <a:r>
              <a:rPr lang="ru-RU" sz="2100" b="1" dirty="0">
                <a:solidFill>
                  <a:schemeClr val="bg1"/>
                </a:solidFill>
              </a:rPr>
              <a:t>орг.-</a:t>
            </a:r>
            <a:r>
              <a:rPr lang="ru-RU" sz="2100" b="1" dirty="0" err="1">
                <a:solidFill>
                  <a:schemeClr val="bg1"/>
                </a:solidFill>
              </a:rPr>
              <a:t>пед</a:t>
            </a:r>
            <a:r>
              <a:rPr lang="ru-RU" sz="2100" b="1" dirty="0">
                <a:solidFill>
                  <a:schemeClr val="bg1"/>
                </a:solidFill>
              </a:rPr>
              <a:t>.</a:t>
            </a:r>
          </a:p>
        </p:txBody>
      </p:sp>
      <p:grpSp>
        <p:nvGrpSpPr>
          <p:cNvPr id="25" name="Группа 24"/>
          <p:cNvGrpSpPr/>
          <p:nvPr/>
        </p:nvGrpSpPr>
        <p:grpSpPr>
          <a:xfrm>
            <a:off x="5711301" y="3219823"/>
            <a:ext cx="1236964" cy="594065"/>
            <a:chOff x="5947051" y="4221089"/>
            <a:chExt cx="1680371" cy="792086"/>
          </a:xfrm>
          <a:solidFill>
            <a:srgbClr val="FEF1DE"/>
          </a:solidFill>
        </p:grpSpPr>
        <p:sp>
          <p:nvSpPr>
            <p:cNvPr id="26" name="Rectangle 9"/>
            <p:cNvSpPr>
              <a:spLocks noChangeArrowheads="1"/>
            </p:cNvSpPr>
            <p:nvPr/>
          </p:nvSpPr>
          <p:spPr bwMode="auto">
            <a:xfrm>
              <a:off x="5947051" y="4221089"/>
              <a:ext cx="1505269" cy="432047"/>
            </a:xfrm>
            <a:prstGeom prst="rect">
              <a:avLst/>
            </a:prstGeom>
            <a:solidFill>
              <a:srgbClr val="860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ts val="1125"/>
                </a:lnSpc>
                <a:defRPr/>
              </a:pPr>
              <a:endParaRPr lang="ru-RU" sz="1200" b="1" dirty="0">
                <a:solidFill>
                  <a:srgbClr val="A41F00"/>
                </a:solidFill>
                <a:latin typeface="Arial" pitchFamily="34" charset="0"/>
              </a:endParaRPr>
            </a:p>
          </p:txBody>
        </p:sp>
        <p:sp>
          <p:nvSpPr>
            <p:cNvPr id="27" name="Rectangle 9"/>
            <p:cNvSpPr>
              <a:spLocks noChangeArrowheads="1"/>
            </p:cNvSpPr>
            <p:nvPr/>
          </p:nvSpPr>
          <p:spPr bwMode="auto">
            <a:xfrm>
              <a:off x="6012160" y="4293096"/>
              <a:ext cx="1512168" cy="432047"/>
            </a:xfrm>
            <a:prstGeom prst="rect">
              <a:avLst/>
            </a:prstGeom>
            <a:solidFill>
              <a:srgbClr val="A20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ts val="1125"/>
                </a:lnSpc>
                <a:defRPr/>
              </a:pPr>
              <a:endParaRPr lang="ru-RU" sz="1200" b="1" dirty="0">
                <a:solidFill>
                  <a:srgbClr val="A41F00"/>
                </a:solidFill>
                <a:latin typeface="Arial" pitchFamily="34" charset="0"/>
              </a:endParaRPr>
            </a:p>
          </p:txBody>
        </p:sp>
        <p:sp>
          <p:nvSpPr>
            <p:cNvPr id="28" name="Rectangle 9"/>
            <p:cNvSpPr>
              <a:spLocks noChangeArrowheads="1"/>
            </p:cNvSpPr>
            <p:nvPr/>
          </p:nvSpPr>
          <p:spPr bwMode="auto">
            <a:xfrm>
              <a:off x="6060013" y="4365104"/>
              <a:ext cx="1567409" cy="648071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ts val="1125"/>
                </a:lnSpc>
                <a:defRPr/>
              </a:pPr>
              <a:r>
                <a:rPr lang="ru-RU" sz="1200" b="1" dirty="0">
                  <a:solidFill>
                    <a:schemeClr val="bg1"/>
                  </a:solidFill>
                  <a:latin typeface="Arial" pitchFamily="34" charset="0"/>
                </a:rPr>
                <a:t>расчет нормативов затрат</a:t>
              </a:r>
            </a:p>
          </p:txBody>
        </p:sp>
      </p:grpSp>
      <p:sp>
        <p:nvSpPr>
          <p:cNvPr id="20" name="Выноска со стрелками влево/вправо 19"/>
          <p:cNvSpPr/>
          <p:nvPr/>
        </p:nvSpPr>
        <p:spPr>
          <a:xfrm>
            <a:off x="3168253" y="3381377"/>
            <a:ext cx="2700338" cy="378619"/>
          </a:xfrm>
          <a:prstGeom prst="leftRightArrowCallout">
            <a:avLst>
              <a:gd name="adj1" fmla="val 41130"/>
              <a:gd name="adj2" fmla="val 38555"/>
              <a:gd name="adj3" fmla="val 44164"/>
              <a:gd name="adj4" fmla="val 68599"/>
            </a:avLst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38000">
                <a:srgbClr val="C00000"/>
              </a:gs>
            </a:gsLst>
            <a:lin ang="0" scaled="0"/>
          </a:gradFill>
          <a:ln>
            <a:solidFill>
              <a:srgbClr val="8226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</a:rPr>
              <a:t>условия</a:t>
            </a:r>
            <a:endParaRPr lang="ru-RU" sz="12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0" y="0"/>
            <a:ext cx="9144000" cy="90483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8000" b="1" spc="-14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Тезаурус закона</a:t>
            </a:r>
          </a:p>
        </p:txBody>
      </p:sp>
    </p:spTree>
    <p:extLst>
      <p:ext uri="{BB962C8B-B14F-4D97-AF65-F5344CB8AC3E}">
        <p14:creationId xmlns:p14="http://schemas.microsoft.com/office/powerpoint/2010/main" val="30360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7" grpId="0" animBg="1"/>
      <p:bldP spid="18" grpId="0" animBg="1"/>
      <p:bldP spid="19" grpId="0" animBg="1"/>
      <p:bldP spid="23" grpId="0" animBg="1"/>
      <p:bldP spid="24" grpId="0" animBg="1"/>
      <p:bldP spid="2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899</Words>
  <Application>Microsoft Office PowerPoint</Application>
  <PresentationFormat>Экран (16:9)</PresentationFormat>
  <Paragraphs>291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Arial Black</vt:lpstr>
      <vt:lpstr>Arial Narrow</vt:lpstr>
      <vt:lpstr>Calibri</vt:lpstr>
      <vt:lpstr>Wingdings</vt:lpstr>
      <vt:lpstr>Тема Office</vt:lpstr>
      <vt:lpstr>1_Тема Office</vt:lpstr>
      <vt:lpstr>Организация  образовательного процесса  в ПОО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Стандарты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 образовательного процесса  в ПОО</dc:title>
  <dc:creator>Elzach</dc:creator>
  <cp:lastModifiedBy>1</cp:lastModifiedBy>
  <cp:revision>26</cp:revision>
  <dcterms:created xsi:type="dcterms:W3CDTF">2015-12-06T13:41:42Z</dcterms:created>
  <dcterms:modified xsi:type="dcterms:W3CDTF">2015-12-29T06:35:44Z</dcterms:modified>
</cp:coreProperties>
</file>